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2" r:id="rId4"/>
    <p:sldMasterId id="2147483855" r:id="rId5"/>
  </p:sldMasterIdLst>
  <p:notesMasterIdLst>
    <p:notesMasterId r:id="rId22"/>
  </p:notesMasterIdLst>
  <p:handoutMasterIdLst>
    <p:handoutMasterId r:id="rId23"/>
  </p:handoutMasterIdLst>
  <p:sldIdLst>
    <p:sldId id="437" r:id="rId6"/>
    <p:sldId id="469" r:id="rId7"/>
    <p:sldId id="455" r:id="rId8"/>
    <p:sldId id="468" r:id="rId9"/>
    <p:sldId id="456" r:id="rId10"/>
    <p:sldId id="457" r:id="rId11"/>
    <p:sldId id="458" r:id="rId12"/>
    <p:sldId id="459" r:id="rId13"/>
    <p:sldId id="461" r:id="rId14"/>
    <p:sldId id="462" r:id="rId15"/>
    <p:sldId id="463" r:id="rId16"/>
    <p:sldId id="464" r:id="rId17"/>
    <p:sldId id="470" r:id="rId18"/>
    <p:sldId id="465" r:id="rId19"/>
    <p:sldId id="466" r:id="rId20"/>
    <p:sldId id="467" r:id="rId2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ne McDonald" initials="DM" lastIdx="1" clrIdx="0">
    <p:extLst>
      <p:ext uri="{19B8F6BF-5375-455C-9EA6-DF929625EA0E}">
        <p15:presenceInfo xmlns:p15="http://schemas.microsoft.com/office/powerpoint/2012/main" userId="S-1-5-21-3338607808-1960174199-3159818118-1231" providerId="AD"/>
      </p:ext>
    </p:extLst>
  </p:cmAuthor>
  <p:cmAuthor id="2" name="Dianne McDonald" initials="DM [2]" lastIdx="1" clrIdx="1">
    <p:extLst>
      <p:ext uri="{19B8F6BF-5375-455C-9EA6-DF929625EA0E}">
        <p15:presenceInfo xmlns:p15="http://schemas.microsoft.com/office/powerpoint/2012/main" userId="S-1-5-21-3543674284-345689101-1967928906-1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70B1"/>
    <a:srgbClr val="F03D42"/>
    <a:srgbClr val="58595B"/>
    <a:srgbClr val="840055"/>
    <a:srgbClr val="FBB255"/>
    <a:srgbClr val="E72931"/>
    <a:srgbClr val="FAB6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12" autoAdjust="0"/>
    <p:restoredTop sz="58537" autoAdjust="0"/>
  </p:normalViewPr>
  <p:slideViewPr>
    <p:cSldViewPr snapToGrid="0">
      <p:cViewPr varScale="1">
        <p:scale>
          <a:sx n="158" d="100"/>
          <a:sy n="158" d="100"/>
        </p:scale>
        <p:origin x="2556" y="114"/>
      </p:cViewPr>
      <p:guideLst>
        <p:guide pos="3840"/>
        <p:guide orient="horz" pos="2160"/>
      </p:guideLst>
    </p:cSldViewPr>
  </p:slideViewPr>
  <p:outlineViewPr>
    <p:cViewPr>
      <p:scale>
        <a:sx n="33" d="100"/>
        <a:sy n="33" d="100"/>
      </p:scale>
      <p:origin x="0" y="-1668"/>
    </p:cViewPr>
  </p:outlineViewPr>
  <p:notesTextViewPr>
    <p:cViewPr>
      <p:scale>
        <a:sx n="3" d="2"/>
        <a:sy n="3" d="2"/>
      </p:scale>
      <p:origin x="0" y="0"/>
    </p:cViewPr>
  </p:notesTextViewPr>
  <p:sorterViewPr>
    <p:cViewPr>
      <p:scale>
        <a:sx n="100" d="100"/>
        <a:sy n="100" d="100"/>
      </p:scale>
      <p:origin x="0" y="-3964"/>
    </p:cViewPr>
  </p:sorterViewPr>
  <p:notesViewPr>
    <p:cSldViewPr snapToGrid="0">
      <p:cViewPr varScale="1">
        <p:scale>
          <a:sx n="114" d="100"/>
          <a:sy n="114" d="100"/>
        </p:scale>
        <p:origin x="468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12731C-87A7-C341-B2A1-D170110012FB}"/>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FF3E6A-DC01-8746-B4AA-C608B3874CFC}"/>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F51F3278-75CE-7B49-B47B-A731EF0560C0}" type="datetimeFigureOut">
              <a:rPr lang="en-US" smtClean="0"/>
              <a:t>9/9/2022</a:t>
            </a:fld>
            <a:endParaRPr lang="en-US"/>
          </a:p>
        </p:txBody>
      </p:sp>
      <p:sp>
        <p:nvSpPr>
          <p:cNvPr id="4" name="Footer Placeholder 3">
            <a:extLst>
              <a:ext uri="{FF2B5EF4-FFF2-40B4-BE49-F238E27FC236}">
                <a16:creationId xmlns:a16="http://schemas.microsoft.com/office/drawing/2014/main" id="{A438C48F-3829-1945-A6FB-B1DB83348451}"/>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933D78-7A50-7C46-BA11-89E52C8B722A}"/>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21AEE3D7-9712-7242-8AEC-9294B285E7E2}" type="slidenum">
              <a:rPr lang="en-US" smtClean="0"/>
              <a:t>‹#›</a:t>
            </a:fld>
            <a:endParaRPr lang="en-US"/>
          </a:p>
        </p:txBody>
      </p:sp>
    </p:spTree>
    <p:extLst>
      <p:ext uri="{BB962C8B-B14F-4D97-AF65-F5344CB8AC3E}">
        <p14:creationId xmlns:p14="http://schemas.microsoft.com/office/powerpoint/2010/main" val="3858794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4768" tIns="47384" rIns="94768" bIns="47384" rtlCol="0"/>
          <a:lstStyle>
            <a:lvl1pPr algn="l">
              <a:defRPr sz="1200"/>
            </a:lvl1pPr>
          </a:lstStyle>
          <a:p>
            <a:endParaRPr lang="en-AU" dirty="0"/>
          </a:p>
        </p:txBody>
      </p:sp>
      <p:sp>
        <p:nvSpPr>
          <p:cNvPr id="3" name="Date Placeholder 2"/>
          <p:cNvSpPr>
            <a:spLocks noGrp="1"/>
          </p:cNvSpPr>
          <p:nvPr>
            <p:ph type="dt" idx="1"/>
          </p:nvPr>
        </p:nvSpPr>
        <p:spPr>
          <a:xfrm>
            <a:off x="4023992" y="0"/>
            <a:ext cx="3078427" cy="513508"/>
          </a:xfrm>
          <a:prstGeom prst="rect">
            <a:avLst/>
          </a:prstGeom>
        </p:spPr>
        <p:txBody>
          <a:bodyPr vert="horz" lIns="94768" tIns="47384" rIns="94768" bIns="47384" rtlCol="0"/>
          <a:lstStyle>
            <a:lvl1pPr algn="r">
              <a:defRPr sz="1200"/>
            </a:lvl1pPr>
          </a:lstStyle>
          <a:p>
            <a:fld id="{DA1D7A4C-ABEB-4225-9C9F-829C3C30E8AB}" type="datetimeFigureOut">
              <a:rPr lang="en-AU" smtClean="0"/>
              <a:t>9/09/2022</a:t>
            </a:fld>
            <a:endParaRPr lang="en-AU" dirty="0"/>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68" tIns="47384" rIns="94768" bIns="47384" rtlCol="0" anchor="ctr"/>
          <a:lstStyle/>
          <a:p>
            <a:endParaRPr lang="en-AU"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4768" tIns="47384" rIns="94768" bIns="473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721107"/>
            <a:ext cx="3078427" cy="513507"/>
          </a:xfrm>
          <a:prstGeom prst="rect">
            <a:avLst/>
          </a:prstGeom>
        </p:spPr>
        <p:txBody>
          <a:bodyPr vert="horz" lIns="94768" tIns="47384" rIns="94768" bIns="47384" rtlCol="0" anchor="b"/>
          <a:lstStyle>
            <a:lvl1pPr algn="l">
              <a:defRPr sz="1200"/>
            </a:lvl1pPr>
          </a:lstStyle>
          <a:p>
            <a:endParaRPr lang="en-AU"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4768" tIns="47384" rIns="94768" bIns="47384" rtlCol="0" anchor="b"/>
          <a:lstStyle>
            <a:lvl1pPr algn="r">
              <a:defRPr sz="1200"/>
            </a:lvl1pPr>
          </a:lstStyle>
          <a:p>
            <a:fld id="{F2F9811A-3D6C-4848-8B1A-8ACE92FD262A}" type="slidenum">
              <a:rPr lang="en-AU" smtClean="0"/>
              <a:t>‹#›</a:t>
            </a:fld>
            <a:endParaRPr lang="en-AU" dirty="0"/>
          </a:p>
        </p:txBody>
      </p:sp>
    </p:spTree>
    <p:extLst>
      <p:ext uri="{BB962C8B-B14F-4D97-AF65-F5344CB8AC3E}">
        <p14:creationId xmlns:p14="http://schemas.microsoft.com/office/powerpoint/2010/main" val="20826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AU"/>
              <a:t>Welcome to the Y OSHC</a:t>
            </a:r>
            <a:endParaRPr lang="en-US" dirty="0"/>
          </a:p>
        </p:txBody>
      </p:sp>
      <p:sp>
        <p:nvSpPr>
          <p:cNvPr id="6" name="Slide Number Placeholder 5"/>
          <p:cNvSpPr>
            <a:spLocks noGrp="1"/>
          </p:cNvSpPr>
          <p:nvPr>
            <p:ph type="sldNum" sz="quarter" idx="12"/>
          </p:nvPr>
        </p:nvSpPr>
        <p:spPr/>
        <p:txBody>
          <a:bodyPr/>
          <a:lstStyle/>
          <a:p>
            <a:pPr>
              <a:defRPr/>
            </a:pPr>
            <a:fld id="{28308CDD-F894-44D1-8EDA-10A67726F92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128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AU"/>
              <a:t>Welcome to the Y OSHC</a:t>
            </a:r>
            <a:endParaRPr lang="en-US" dirty="0"/>
          </a:p>
        </p:txBody>
      </p:sp>
      <p:sp>
        <p:nvSpPr>
          <p:cNvPr id="6" name="Slide Number Placeholder 5"/>
          <p:cNvSpPr>
            <a:spLocks noGrp="1"/>
          </p:cNvSpPr>
          <p:nvPr>
            <p:ph type="sldNum" sz="quarter" idx="12"/>
          </p:nvPr>
        </p:nvSpPr>
        <p:spPr/>
        <p:txBody>
          <a:bodyPr/>
          <a:lstStyle/>
          <a:p>
            <a:pPr>
              <a:defRPr/>
            </a:pPr>
            <a:fld id="{0F80761D-9126-4C39-8FA2-07FC020ED54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20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AU"/>
              <a:t>Welcome to the Y OSHC</a:t>
            </a:r>
            <a:endParaRPr lang="en-US" dirty="0"/>
          </a:p>
        </p:txBody>
      </p:sp>
      <p:sp>
        <p:nvSpPr>
          <p:cNvPr id="6" name="Slide Number Placeholder 5"/>
          <p:cNvSpPr>
            <a:spLocks noGrp="1"/>
          </p:cNvSpPr>
          <p:nvPr>
            <p:ph type="sldNum" sz="quarter" idx="12"/>
          </p:nvPr>
        </p:nvSpPr>
        <p:spPr/>
        <p:txBody>
          <a:bodyPr/>
          <a:lstStyle/>
          <a:p>
            <a:pPr>
              <a:defRPr/>
            </a:pPr>
            <a:fld id="{0F80761D-9126-4C39-8FA2-07FC020ED54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7684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a:t>Welcome to the Y OSHC</a:t>
            </a:r>
          </a:p>
        </p:txBody>
      </p:sp>
      <p:sp>
        <p:nvSpPr>
          <p:cNvPr id="6" name="Slide Number Placeholder 5"/>
          <p:cNvSpPr>
            <a:spLocks noGrp="1"/>
          </p:cNvSpPr>
          <p:nvPr>
            <p:ph type="sldNum" sz="quarter" idx="12"/>
          </p:nvPr>
        </p:nvSpPr>
        <p:spPr/>
        <p:txBody>
          <a:bodyPr/>
          <a:lstStyle/>
          <a:p>
            <a:fld id="{8A121203-81E8-44F0-9E2C-CF1D469352BE}" type="slidenum">
              <a:rPr lang="en-AU" smtClean="0"/>
              <a:t>‹#›</a:t>
            </a:fld>
            <a:endParaRPr lang="en-AU"/>
          </a:p>
        </p:txBody>
      </p:sp>
    </p:spTree>
    <p:extLst>
      <p:ext uri="{BB962C8B-B14F-4D97-AF65-F5344CB8AC3E}">
        <p14:creationId xmlns:p14="http://schemas.microsoft.com/office/powerpoint/2010/main" val="270619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a:t>Welcome to the Y OSHC</a:t>
            </a:r>
          </a:p>
        </p:txBody>
      </p:sp>
      <p:sp>
        <p:nvSpPr>
          <p:cNvPr id="6" name="Slide Number Placeholder 5"/>
          <p:cNvSpPr>
            <a:spLocks noGrp="1"/>
          </p:cNvSpPr>
          <p:nvPr>
            <p:ph type="sldNum" sz="quarter" idx="12"/>
          </p:nvPr>
        </p:nvSpPr>
        <p:spPr/>
        <p:txBody>
          <a:bodyPr/>
          <a:lstStyle/>
          <a:p>
            <a:fld id="{8A121203-81E8-44F0-9E2C-CF1D469352BE}" type="slidenum">
              <a:rPr lang="en-AU" smtClean="0"/>
              <a:t>‹#›</a:t>
            </a:fld>
            <a:endParaRPr lang="en-AU"/>
          </a:p>
        </p:txBody>
      </p:sp>
    </p:spTree>
    <p:extLst>
      <p:ext uri="{BB962C8B-B14F-4D97-AF65-F5344CB8AC3E}">
        <p14:creationId xmlns:p14="http://schemas.microsoft.com/office/powerpoint/2010/main" val="250506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a:t>Welcome to the Y OSHC</a:t>
            </a:r>
          </a:p>
        </p:txBody>
      </p:sp>
      <p:sp>
        <p:nvSpPr>
          <p:cNvPr id="6" name="Slide Number Placeholder 5"/>
          <p:cNvSpPr>
            <a:spLocks noGrp="1"/>
          </p:cNvSpPr>
          <p:nvPr>
            <p:ph type="sldNum" sz="quarter" idx="12"/>
          </p:nvPr>
        </p:nvSpPr>
        <p:spPr/>
        <p:txBody>
          <a:bodyPr/>
          <a:lstStyle/>
          <a:p>
            <a:fld id="{8A121203-81E8-44F0-9E2C-CF1D469352BE}" type="slidenum">
              <a:rPr lang="en-AU" smtClean="0"/>
              <a:t>‹#›</a:t>
            </a:fld>
            <a:endParaRPr lang="en-AU"/>
          </a:p>
        </p:txBody>
      </p:sp>
    </p:spTree>
    <p:extLst>
      <p:ext uri="{BB962C8B-B14F-4D97-AF65-F5344CB8AC3E}">
        <p14:creationId xmlns:p14="http://schemas.microsoft.com/office/powerpoint/2010/main" val="2154244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r>
              <a:rPr lang="en-AU"/>
              <a:t>Welcome to the Y OSHC</a:t>
            </a:r>
          </a:p>
        </p:txBody>
      </p:sp>
      <p:sp>
        <p:nvSpPr>
          <p:cNvPr id="7" name="Slide Number Placeholder 6"/>
          <p:cNvSpPr>
            <a:spLocks noGrp="1"/>
          </p:cNvSpPr>
          <p:nvPr>
            <p:ph type="sldNum" sz="quarter" idx="12"/>
          </p:nvPr>
        </p:nvSpPr>
        <p:spPr/>
        <p:txBody>
          <a:bodyPr/>
          <a:lstStyle/>
          <a:p>
            <a:fld id="{8A121203-81E8-44F0-9E2C-CF1D469352BE}" type="slidenum">
              <a:rPr lang="en-AU" smtClean="0"/>
              <a:t>‹#›</a:t>
            </a:fld>
            <a:endParaRPr lang="en-AU"/>
          </a:p>
        </p:txBody>
      </p:sp>
    </p:spTree>
    <p:extLst>
      <p:ext uri="{BB962C8B-B14F-4D97-AF65-F5344CB8AC3E}">
        <p14:creationId xmlns:p14="http://schemas.microsoft.com/office/powerpoint/2010/main" val="3048532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r>
              <a:rPr lang="en-AU"/>
              <a:t>Welcome to the Y OSHC</a:t>
            </a:r>
          </a:p>
        </p:txBody>
      </p:sp>
      <p:sp>
        <p:nvSpPr>
          <p:cNvPr id="9" name="Slide Number Placeholder 8"/>
          <p:cNvSpPr>
            <a:spLocks noGrp="1"/>
          </p:cNvSpPr>
          <p:nvPr>
            <p:ph type="sldNum" sz="quarter" idx="12"/>
          </p:nvPr>
        </p:nvSpPr>
        <p:spPr/>
        <p:txBody>
          <a:bodyPr/>
          <a:lstStyle/>
          <a:p>
            <a:fld id="{8A121203-81E8-44F0-9E2C-CF1D469352BE}" type="slidenum">
              <a:rPr lang="en-AU" smtClean="0"/>
              <a:t>‹#›</a:t>
            </a:fld>
            <a:endParaRPr lang="en-AU"/>
          </a:p>
        </p:txBody>
      </p:sp>
    </p:spTree>
    <p:extLst>
      <p:ext uri="{BB962C8B-B14F-4D97-AF65-F5344CB8AC3E}">
        <p14:creationId xmlns:p14="http://schemas.microsoft.com/office/powerpoint/2010/main" val="1353146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r>
              <a:rPr lang="en-AU"/>
              <a:t>Welcome to the Y OSHC</a:t>
            </a:r>
          </a:p>
        </p:txBody>
      </p:sp>
      <p:sp>
        <p:nvSpPr>
          <p:cNvPr id="5" name="Slide Number Placeholder 4"/>
          <p:cNvSpPr>
            <a:spLocks noGrp="1"/>
          </p:cNvSpPr>
          <p:nvPr>
            <p:ph type="sldNum" sz="quarter" idx="12"/>
          </p:nvPr>
        </p:nvSpPr>
        <p:spPr/>
        <p:txBody>
          <a:bodyPr/>
          <a:lstStyle/>
          <a:p>
            <a:fld id="{8A121203-81E8-44F0-9E2C-CF1D469352BE}" type="slidenum">
              <a:rPr lang="en-AU" smtClean="0"/>
              <a:t>‹#›</a:t>
            </a:fld>
            <a:endParaRPr lang="en-AU"/>
          </a:p>
        </p:txBody>
      </p:sp>
    </p:spTree>
    <p:extLst>
      <p:ext uri="{BB962C8B-B14F-4D97-AF65-F5344CB8AC3E}">
        <p14:creationId xmlns:p14="http://schemas.microsoft.com/office/powerpoint/2010/main" val="3188439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r>
              <a:rPr lang="en-AU"/>
              <a:t>Welcome to the Y OSHC</a:t>
            </a:r>
          </a:p>
        </p:txBody>
      </p:sp>
      <p:sp>
        <p:nvSpPr>
          <p:cNvPr id="4" name="Slide Number Placeholder 3"/>
          <p:cNvSpPr>
            <a:spLocks noGrp="1"/>
          </p:cNvSpPr>
          <p:nvPr>
            <p:ph type="sldNum" sz="quarter" idx="12"/>
          </p:nvPr>
        </p:nvSpPr>
        <p:spPr/>
        <p:txBody>
          <a:bodyPr/>
          <a:lstStyle/>
          <a:p>
            <a:fld id="{8A121203-81E8-44F0-9E2C-CF1D469352BE}" type="slidenum">
              <a:rPr lang="en-AU" smtClean="0"/>
              <a:t>‹#›</a:t>
            </a:fld>
            <a:endParaRPr lang="en-AU"/>
          </a:p>
        </p:txBody>
      </p:sp>
    </p:spTree>
    <p:extLst>
      <p:ext uri="{BB962C8B-B14F-4D97-AF65-F5344CB8AC3E}">
        <p14:creationId xmlns:p14="http://schemas.microsoft.com/office/powerpoint/2010/main" val="1509738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r>
              <a:rPr lang="en-AU"/>
              <a:t>Welcome to the Y OSHC</a:t>
            </a:r>
          </a:p>
        </p:txBody>
      </p:sp>
      <p:sp>
        <p:nvSpPr>
          <p:cNvPr id="7" name="Slide Number Placeholder 6"/>
          <p:cNvSpPr>
            <a:spLocks noGrp="1"/>
          </p:cNvSpPr>
          <p:nvPr>
            <p:ph type="sldNum" sz="quarter" idx="12"/>
          </p:nvPr>
        </p:nvSpPr>
        <p:spPr/>
        <p:txBody>
          <a:bodyPr/>
          <a:lstStyle/>
          <a:p>
            <a:fld id="{8A121203-81E8-44F0-9E2C-CF1D469352BE}" type="slidenum">
              <a:rPr lang="en-AU" smtClean="0"/>
              <a:t>‹#›</a:t>
            </a:fld>
            <a:endParaRPr lang="en-AU"/>
          </a:p>
        </p:txBody>
      </p:sp>
    </p:spTree>
    <p:extLst>
      <p:ext uri="{BB962C8B-B14F-4D97-AF65-F5344CB8AC3E}">
        <p14:creationId xmlns:p14="http://schemas.microsoft.com/office/powerpoint/2010/main" val="78996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11">
            <a:extLst>
              <a:ext uri="{FF2B5EF4-FFF2-40B4-BE49-F238E27FC236}">
                <a16:creationId xmlns:a16="http://schemas.microsoft.com/office/drawing/2014/main" id="{1E1D680C-DC40-4C9B-94A6-2AD75062B5A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58686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r>
              <a:rPr lang="en-AU"/>
              <a:t>Welcome to the Y OSHC</a:t>
            </a:r>
          </a:p>
        </p:txBody>
      </p:sp>
      <p:sp>
        <p:nvSpPr>
          <p:cNvPr id="7" name="Slide Number Placeholder 6"/>
          <p:cNvSpPr>
            <a:spLocks noGrp="1"/>
          </p:cNvSpPr>
          <p:nvPr>
            <p:ph type="sldNum" sz="quarter" idx="12"/>
          </p:nvPr>
        </p:nvSpPr>
        <p:spPr/>
        <p:txBody>
          <a:bodyPr/>
          <a:lstStyle/>
          <a:p>
            <a:fld id="{8A121203-81E8-44F0-9E2C-CF1D469352BE}" type="slidenum">
              <a:rPr lang="en-AU" smtClean="0"/>
              <a:t>‹#›</a:t>
            </a:fld>
            <a:endParaRPr lang="en-AU"/>
          </a:p>
        </p:txBody>
      </p:sp>
    </p:spTree>
    <p:extLst>
      <p:ext uri="{BB962C8B-B14F-4D97-AF65-F5344CB8AC3E}">
        <p14:creationId xmlns:p14="http://schemas.microsoft.com/office/powerpoint/2010/main" val="3069764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a:t>Welcome to the Y OSHC</a:t>
            </a:r>
          </a:p>
        </p:txBody>
      </p:sp>
      <p:sp>
        <p:nvSpPr>
          <p:cNvPr id="6" name="Slide Number Placeholder 5"/>
          <p:cNvSpPr>
            <a:spLocks noGrp="1"/>
          </p:cNvSpPr>
          <p:nvPr>
            <p:ph type="sldNum" sz="quarter" idx="12"/>
          </p:nvPr>
        </p:nvSpPr>
        <p:spPr/>
        <p:txBody>
          <a:bodyPr/>
          <a:lstStyle/>
          <a:p>
            <a:fld id="{8A121203-81E8-44F0-9E2C-CF1D469352BE}" type="slidenum">
              <a:rPr lang="en-AU" smtClean="0"/>
              <a:t>‹#›</a:t>
            </a:fld>
            <a:endParaRPr lang="en-AU"/>
          </a:p>
        </p:txBody>
      </p:sp>
    </p:spTree>
    <p:extLst>
      <p:ext uri="{BB962C8B-B14F-4D97-AF65-F5344CB8AC3E}">
        <p14:creationId xmlns:p14="http://schemas.microsoft.com/office/powerpoint/2010/main" val="62904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a:t>Welcome to the Y OSHC</a:t>
            </a:r>
          </a:p>
        </p:txBody>
      </p:sp>
      <p:sp>
        <p:nvSpPr>
          <p:cNvPr id="6" name="Slide Number Placeholder 5"/>
          <p:cNvSpPr>
            <a:spLocks noGrp="1"/>
          </p:cNvSpPr>
          <p:nvPr>
            <p:ph type="sldNum" sz="quarter" idx="12"/>
          </p:nvPr>
        </p:nvSpPr>
        <p:spPr/>
        <p:txBody>
          <a:bodyPr/>
          <a:lstStyle/>
          <a:p>
            <a:fld id="{8A121203-81E8-44F0-9E2C-CF1D469352BE}" type="slidenum">
              <a:rPr lang="en-AU" smtClean="0"/>
              <a:t>‹#›</a:t>
            </a:fld>
            <a:endParaRPr lang="en-AU"/>
          </a:p>
        </p:txBody>
      </p:sp>
    </p:spTree>
    <p:extLst>
      <p:ext uri="{BB962C8B-B14F-4D97-AF65-F5344CB8AC3E}">
        <p14:creationId xmlns:p14="http://schemas.microsoft.com/office/powerpoint/2010/main" val="439510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70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AU"/>
              <a:t>Welcome to the Y OSHC</a:t>
            </a:r>
            <a:endParaRPr lang="en-US" dirty="0"/>
          </a:p>
        </p:txBody>
      </p:sp>
      <p:sp>
        <p:nvSpPr>
          <p:cNvPr id="6" name="Slide Number Placeholder 5"/>
          <p:cNvSpPr>
            <a:spLocks noGrp="1"/>
          </p:cNvSpPr>
          <p:nvPr>
            <p:ph type="sldNum" sz="quarter" idx="12"/>
          </p:nvPr>
        </p:nvSpPr>
        <p:spPr/>
        <p:txBody>
          <a:bodyPr/>
          <a:lstStyle/>
          <a:p>
            <a:pPr>
              <a:defRPr/>
            </a:pPr>
            <a:fld id="{D649B718-3EF6-4384-9BBB-D434EBCC2CD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992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AU"/>
              <a:t>Welcome to the Y OSHC</a:t>
            </a:r>
            <a:endParaRPr lang="en-US" dirty="0"/>
          </a:p>
        </p:txBody>
      </p:sp>
      <p:sp>
        <p:nvSpPr>
          <p:cNvPr id="7" name="Slide Number Placeholder 6"/>
          <p:cNvSpPr>
            <a:spLocks noGrp="1"/>
          </p:cNvSpPr>
          <p:nvPr>
            <p:ph type="sldNum" sz="quarter" idx="12"/>
          </p:nvPr>
        </p:nvSpPr>
        <p:spPr/>
        <p:txBody>
          <a:bodyPr/>
          <a:lstStyle/>
          <a:p>
            <a:pPr>
              <a:defRPr/>
            </a:pPr>
            <a:fld id="{9D030B24-9070-4F52-B6BC-E22EA8444E1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38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AU"/>
              <a:t>Welcome to the Y OSHC</a:t>
            </a:r>
            <a:endParaRPr lang="en-US" dirty="0"/>
          </a:p>
        </p:txBody>
      </p:sp>
      <p:sp>
        <p:nvSpPr>
          <p:cNvPr id="9" name="Slide Number Placeholder 8"/>
          <p:cNvSpPr>
            <a:spLocks noGrp="1"/>
          </p:cNvSpPr>
          <p:nvPr>
            <p:ph type="sldNum" sz="quarter" idx="12"/>
          </p:nvPr>
        </p:nvSpPr>
        <p:spPr/>
        <p:txBody>
          <a:bodyPr/>
          <a:lstStyle/>
          <a:p>
            <a:pPr>
              <a:defRPr/>
            </a:pPr>
            <a:fld id="{0D855DEC-DA1D-4403-ADCC-A3EFB03A4A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160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AU"/>
              <a:t>Welcome to the Y OSHC</a:t>
            </a:r>
            <a:endParaRPr lang="en-US" dirty="0"/>
          </a:p>
        </p:txBody>
      </p:sp>
      <p:sp>
        <p:nvSpPr>
          <p:cNvPr id="5" name="Slide Number Placeholder 4"/>
          <p:cNvSpPr>
            <a:spLocks noGrp="1"/>
          </p:cNvSpPr>
          <p:nvPr>
            <p:ph type="sldNum" sz="quarter" idx="12"/>
          </p:nvPr>
        </p:nvSpPr>
        <p:spPr/>
        <p:txBody>
          <a:bodyPr/>
          <a:lstStyle/>
          <a:p>
            <a:pPr>
              <a:defRPr/>
            </a:pPr>
            <a:fld id="{0332E61C-7BF6-4034-9C04-F6D27EDAEA9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92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AU"/>
              <a:t>Welcome to the Y OSHC</a:t>
            </a:r>
            <a:endParaRPr lang="en-US" dirty="0"/>
          </a:p>
        </p:txBody>
      </p:sp>
      <p:sp>
        <p:nvSpPr>
          <p:cNvPr id="4" name="Slide Number Placeholder 3"/>
          <p:cNvSpPr>
            <a:spLocks noGrp="1"/>
          </p:cNvSpPr>
          <p:nvPr>
            <p:ph type="sldNum" sz="quarter" idx="12"/>
          </p:nvPr>
        </p:nvSpPr>
        <p:spPr/>
        <p:txBody>
          <a:bodyPr/>
          <a:lstStyle/>
          <a:p>
            <a:pPr>
              <a:defRPr/>
            </a:pPr>
            <a:fld id="{281FD4FF-BD71-42C5-8507-99F29AADA6F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713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AU"/>
              <a:t>Welcome to the Y OSHC</a:t>
            </a:r>
            <a:endParaRPr lang="en-US" dirty="0"/>
          </a:p>
        </p:txBody>
      </p:sp>
      <p:sp>
        <p:nvSpPr>
          <p:cNvPr id="7" name="Slide Number Placeholder 6"/>
          <p:cNvSpPr>
            <a:spLocks noGrp="1"/>
          </p:cNvSpPr>
          <p:nvPr>
            <p:ph type="sldNum" sz="quarter" idx="12"/>
          </p:nvPr>
        </p:nvSpPr>
        <p:spPr/>
        <p:txBody>
          <a:bodyPr/>
          <a:lstStyle/>
          <a:p>
            <a:pPr>
              <a:defRPr/>
            </a:pPr>
            <a:fld id="{ED5C7510-2F51-4241-B372-E7691C43AB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370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AU"/>
              <a:t>Welcome to the Y OSHC</a:t>
            </a:r>
            <a:endParaRPr lang="en-US" dirty="0"/>
          </a:p>
        </p:txBody>
      </p:sp>
      <p:sp>
        <p:nvSpPr>
          <p:cNvPr id="7" name="Slide Number Placeholder 6"/>
          <p:cNvSpPr>
            <a:spLocks noGrp="1"/>
          </p:cNvSpPr>
          <p:nvPr>
            <p:ph type="sldNum" sz="quarter" idx="12"/>
          </p:nvPr>
        </p:nvSpPr>
        <p:spPr/>
        <p:txBody>
          <a:bodyPr/>
          <a:lstStyle/>
          <a:p>
            <a:pPr>
              <a:defRPr/>
            </a:pPr>
            <a:fld id="{6DC874C1-DA4E-49CF-A71A-F4DA17C5F25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76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AU"/>
              <a:t>Welcome to the Y OSHC</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21203-81E8-44F0-9E2C-CF1D469352BE}" type="slidenum">
              <a:rPr lang="en-AU" smtClean="0"/>
              <a:t>‹#›</a:t>
            </a:fld>
            <a:endParaRPr lang="en-AU"/>
          </a:p>
        </p:txBody>
      </p:sp>
    </p:spTree>
    <p:extLst>
      <p:ext uri="{BB962C8B-B14F-4D97-AF65-F5344CB8AC3E}">
        <p14:creationId xmlns:p14="http://schemas.microsoft.com/office/powerpoint/2010/main" val="200136553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9370B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AU"/>
              <a:t>Welcome to the Y OSHC</a:t>
            </a:r>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A121203-81E8-44F0-9E2C-CF1D469352BE}" type="slidenum">
              <a:rPr lang="en-AU" smtClean="0"/>
              <a:pPr/>
              <a:t>‹#›</a:t>
            </a:fld>
            <a:endParaRPr lang="en-AU" dirty="0"/>
          </a:p>
        </p:txBody>
      </p:sp>
    </p:spTree>
    <p:extLst>
      <p:ext uri="{BB962C8B-B14F-4D97-AF65-F5344CB8AC3E}">
        <p14:creationId xmlns:p14="http://schemas.microsoft.com/office/powerpoint/2010/main" val="416371763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mcansw.org.au/childrens-services/enquiry/" TargetMode="Externa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childcare@ymcansw.org.au" TargetMode="External"/><Relationship Id="rId2" Type="http://schemas.openxmlformats.org/officeDocument/2006/relationships/hyperlink" Target="https://www.ymcansw.org.au/childrens-services/" TargetMode="External"/><Relationship Id="rId1" Type="http://schemas.openxmlformats.org/officeDocument/2006/relationships/slideLayout" Target="../slideLayouts/slideLayout2.xml"/><Relationship Id="rId4" Type="http://schemas.openxmlformats.org/officeDocument/2006/relationships/hyperlink" Target="tel:130000967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ideo" Target="https://www.youtube.com/embed/FZxD5vx0pTg" TargetMode="External"/><Relationship Id="rId4" Type="http://schemas.openxmlformats.org/officeDocument/2006/relationships/hyperlink" Target="https://youtu.be/FZxD5vx0pT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hildren sitting at a table&#10;&#10;Description automatically generated with medium confidence">
            <a:extLst>
              <a:ext uri="{FF2B5EF4-FFF2-40B4-BE49-F238E27FC236}">
                <a16:creationId xmlns:a16="http://schemas.microsoft.com/office/drawing/2014/main" id="{96066F99-C096-4E0C-8D89-A48E84506D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0" y="-1"/>
            <a:ext cx="10414000" cy="694266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sp>
        <p:nvSpPr>
          <p:cNvPr id="7" name="Rectangle 6">
            <a:extLst>
              <a:ext uri="{FF2B5EF4-FFF2-40B4-BE49-F238E27FC236}">
                <a16:creationId xmlns:a16="http://schemas.microsoft.com/office/drawing/2014/main" id="{96E94843-73CF-41FE-B3B3-E4AAEF784CA9}"/>
              </a:ext>
            </a:extLst>
          </p:cNvPr>
          <p:cNvSpPr/>
          <p:nvPr/>
        </p:nvSpPr>
        <p:spPr>
          <a:xfrm>
            <a:off x="1039335" y="3910355"/>
            <a:ext cx="7297616" cy="1200329"/>
          </a:xfrm>
          <a:prstGeom prst="rect">
            <a:avLst/>
          </a:prstGeom>
        </p:spPr>
        <p:txBody>
          <a:bodyPr wrap="square">
            <a:spAutoFit/>
          </a:bodyPr>
          <a:lstStyle/>
          <a:p>
            <a:r>
              <a:rPr lang="en-US" sz="4400" b="1" dirty="0">
                <a:solidFill>
                  <a:schemeClr val="bg1"/>
                </a:solidFill>
                <a:latin typeface="Century Gothic" panose="020B0502020202020204" pitchFamily="34" charset="0"/>
              </a:rPr>
              <a:t>The Y NSW</a:t>
            </a:r>
          </a:p>
          <a:p>
            <a:r>
              <a:rPr lang="en-US" sz="2800" b="1" spc="-150" dirty="0">
                <a:solidFill>
                  <a:schemeClr val="bg1"/>
                </a:solidFill>
                <a:latin typeface="Century Gothic" panose="020B0502020202020204" pitchFamily="34" charset="0"/>
              </a:rPr>
              <a:t>Outside of School Hours Care</a:t>
            </a:r>
          </a:p>
        </p:txBody>
      </p:sp>
      <p:pic>
        <p:nvPicPr>
          <p:cNvPr id="9" name="Picture 8" descr="A picture containing text, scene, room, gambling house&#10;&#10;Description automatically generated">
            <a:extLst>
              <a:ext uri="{FF2B5EF4-FFF2-40B4-BE49-F238E27FC236}">
                <a16:creationId xmlns:a16="http://schemas.microsoft.com/office/drawing/2014/main" id="{A8CE3197-8848-41D8-5639-71CC98731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1448" y="5577968"/>
            <a:ext cx="1082552" cy="1080950"/>
          </a:xfrm>
          <a:prstGeom prst="rect">
            <a:avLst/>
          </a:prstGeom>
        </p:spPr>
      </p:pic>
    </p:spTree>
    <p:extLst>
      <p:ext uri="{BB962C8B-B14F-4D97-AF65-F5344CB8AC3E}">
        <p14:creationId xmlns:p14="http://schemas.microsoft.com/office/powerpoint/2010/main" val="1853221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B80F-3C4D-44A5-BADE-48475B2123F7}"/>
              </a:ext>
            </a:extLst>
          </p:cNvPr>
          <p:cNvSpPr>
            <a:spLocks noGrp="1"/>
          </p:cNvSpPr>
          <p:nvPr>
            <p:ph type="title"/>
          </p:nvPr>
        </p:nvSpPr>
        <p:spPr/>
        <p:txBody>
          <a:bodyPr/>
          <a:lstStyle/>
          <a:p>
            <a:r>
              <a:rPr lang="en-AU" dirty="0"/>
              <a:t>Before School Care</a:t>
            </a:r>
          </a:p>
        </p:txBody>
      </p:sp>
      <p:sp>
        <p:nvSpPr>
          <p:cNvPr id="3" name="Content Placeholder 2">
            <a:extLst>
              <a:ext uri="{FF2B5EF4-FFF2-40B4-BE49-F238E27FC236}">
                <a16:creationId xmlns:a16="http://schemas.microsoft.com/office/drawing/2014/main" id="{EA5DF2A9-D74B-490C-BCFE-AF8C4F466F61}"/>
              </a:ext>
            </a:extLst>
          </p:cNvPr>
          <p:cNvSpPr>
            <a:spLocks noGrp="1"/>
          </p:cNvSpPr>
          <p:nvPr>
            <p:ph sz="half" idx="1"/>
          </p:nvPr>
        </p:nvSpPr>
        <p:spPr>
          <a:xfrm>
            <a:off x="838200" y="1825625"/>
            <a:ext cx="6477000" cy="4351338"/>
          </a:xfrm>
        </p:spPr>
        <p:txBody>
          <a:bodyPr>
            <a:normAutofit/>
          </a:bodyPr>
          <a:lstStyle/>
          <a:p>
            <a:pPr marL="0" indent="0">
              <a:lnSpc>
                <a:spcPct val="130000"/>
              </a:lnSpc>
              <a:buNone/>
            </a:pPr>
            <a:r>
              <a:rPr lang="en-AU" sz="1400" b="1" dirty="0"/>
              <a:t>Before School Care: 7:00AM to 9:00AM</a:t>
            </a:r>
            <a:endParaRPr lang="en-AU" sz="1400" b="1" dirty="0">
              <a:highlight>
                <a:srgbClr val="FFFF00"/>
              </a:highlight>
            </a:endParaRPr>
          </a:p>
          <a:p>
            <a:pPr marL="0" indent="0">
              <a:lnSpc>
                <a:spcPct val="130000"/>
              </a:lnSpc>
              <a:buNone/>
            </a:pPr>
            <a:r>
              <a:rPr lang="en-AU" sz="1400" dirty="0"/>
              <a:t>We help children get ready for the school day by running fun and engaging activities, such as:</a:t>
            </a:r>
          </a:p>
          <a:p>
            <a:pPr lvl="1">
              <a:lnSpc>
                <a:spcPct val="130000"/>
              </a:lnSpc>
            </a:pPr>
            <a:r>
              <a:rPr lang="en-US" sz="1400" b="1" dirty="0"/>
              <a:t>Mindfulness and relaxation, incorporating yoga</a:t>
            </a:r>
            <a:endParaRPr lang="en-AU" sz="1400" b="1" dirty="0"/>
          </a:p>
          <a:p>
            <a:pPr lvl="1">
              <a:lnSpc>
                <a:spcPct val="130000"/>
              </a:lnSpc>
            </a:pPr>
            <a:r>
              <a:rPr lang="en-AU" sz="1400" b="1" dirty="0"/>
              <a:t>Performing Arts - Drama, Dance and Music </a:t>
            </a:r>
          </a:p>
          <a:p>
            <a:pPr lvl="1">
              <a:lnSpc>
                <a:spcPct val="130000"/>
              </a:lnSpc>
            </a:pPr>
            <a:r>
              <a:rPr lang="en-AU" sz="1400" b="1" dirty="0"/>
              <a:t>Science Experiments</a:t>
            </a:r>
          </a:p>
          <a:p>
            <a:pPr marL="0" indent="0">
              <a:lnSpc>
                <a:spcPct val="130000"/>
              </a:lnSpc>
              <a:buNone/>
            </a:pPr>
            <a:r>
              <a:rPr lang="en-AU" sz="1400" dirty="0"/>
              <a:t>We also serve a nutritious breakfast at no extra cost, such as:</a:t>
            </a:r>
          </a:p>
          <a:p>
            <a:pPr lvl="1">
              <a:lnSpc>
                <a:spcPct val="130000"/>
              </a:lnSpc>
            </a:pPr>
            <a:r>
              <a:rPr lang="en-US" sz="1400" b="1" dirty="0"/>
              <a:t>Cereal</a:t>
            </a:r>
            <a:r>
              <a:rPr lang="en-US" sz="1400" dirty="0"/>
              <a:t> - Wheat Bix, Rice Bubbles, Sultana Bran, Corn Flakes</a:t>
            </a:r>
          </a:p>
          <a:p>
            <a:pPr lvl="1">
              <a:lnSpc>
                <a:spcPct val="130000"/>
              </a:lnSpc>
            </a:pPr>
            <a:r>
              <a:rPr lang="en-US" sz="1400" b="1" dirty="0"/>
              <a:t>Toast</a:t>
            </a:r>
            <a:r>
              <a:rPr lang="en-US" sz="1400" dirty="0">
                <a:solidFill>
                  <a:srgbClr val="FF173D"/>
                </a:solidFill>
              </a:rPr>
              <a:t> </a:t>
            </a:r>
            <a:r>
              <a:rPr lang="en-US" sz="1400" dirty="0"/>
              <a:t>– with Butter, Jam, Vegemite, Cream Cheese</a:t>
            </a:r>
          </a:p>
          <a:p>
            <a:pPr lvl="1">
              <a:lnSpc>
                <a:spcPct val="130000"/>
              </a:lnSpc>
            </a:pPr>
            <a:r>
              <a:rPr lang="en-US" sz="1400" b="1" dirty="0"/>
              <a:t>Scrambled eggs</a:t>
            </a:r>
          </a:p>
          <a:p>
            <a:pPr marL="0" indent="0">
              <a:lnSpc>
                <a:spcPct val="130000"/>
              </a:lnSpc>
              <a:buNone/>
            </a:pPr>
            <a:r>
              <a:rPr lang="en-US" sz="1400" i="1" dirty="0">
                <a:solidFill>
                  <a:srgbClr val="7030A0"/>
                </a:solidFill>
              </a:rPr>
              <a:t>*Children with special dietary requirements are catered to through strict adherence to each of their requirements and special diets.</a:t>
            </a:r>
          </a:p>
          <a:p>
            <a:pPr marL="0" indent="0">
              <a:lnSpc>
                <a:spcPct val="130000"/>
              </a:lnSpc>
              <a:buNone/>
            </a:pPr>
            <a:endParaRPr lang="en-US" sz="1400" i="1" dirty="0">
              <a:solidFill>
                <a:srgbClr val="7030A0"/>
              </a:solidFill>
              <a:latin typeface="HelveticaNeue LT 55 Roman" panose="02000503040000020004" pitchFamily="2" charset="0"/>
            </a:endParaRPr>
          </a:p>
          <a:p>
            <a:pPr marL="0" indent="0">
              <a:lnSpc>
                <a:spcPct val="130000"/>
              </a:lnSpc>
              <a:buNone/>
            </a:pPr>
            <a:endParaRPr lang="en-AU" sz="1400" i="1" dirty="0">
              <a:solidFill>
                <a:srgbClr val="7030A0"/>
              </a:solidFill>
              <a:latin typeface="HelveticaNeue LT 55 Roman" panose="02000503040000020004" pitchFamily="2" charset="0"/>
            </a:endParaRPr>
          </a:p>
        </p:txBody>
      </p:sp>
      <p:pic>
        <p:nvPicPr>
          <p:cNvPr id="11" name="Picture 10"/>
          <p:cNvPicPr/>
          <p:nvPr/>
        </p:nvPicPr>
        <p:blipFill>
          <a:blip r:embed="rId2"/>
          <a:stretch>
            <a:fillRect/>
          </a:stretch>
        </p:blipFill>
        <p:spPr>
          <a:xfrm>
            <a:off x="7115628" y="909819"/>
            <a:ext cx="2668452" cy="2721656"/>
          </a:xfrm>
          <a:prstGeom prst="rect">
            <a:avLst/>
          </a:prstGeom>
        </p:spPr>
      </p:pic>
      <p:pic>
        <p:nvPicPr>
          <p:cNvPr id="12" name="Picture 11" descr="\\YMCA-FS01.ymcasydney.local\RDSFolderRedirection$\kate.ferrier\Downloads\20220725_0827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933272" y="2653257"/>
            <a:ext cx="2607310" cy="1956435"/>
          </a:xfrm>
          <a:prstGeom prst="rect">
            <a:avLst/>
          </a:prstGeom>
          <a:noFill/>
          <a:ln>
            <a:noFill/>
          </a:ln>
        </p:spPr>
      </p:pic>
      <p:pic>
        <p:nvPicPr>
          <p:cNvPr id="13" name="Picture 12" descr="\\YMCA-FS01.ymcasydney.local\RDSFolderRedirection$\kate.ferrier\Downloads\20220725_08270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4755" y="3934505"/>
            <a:ext cx="3069771" cy="2302193"/>
          </a:xfrm>
          <a:prstGeom prst="rect">
            <a:avLst/>
          </a:prstGeom>
          <a:noFill/>
          <a:ln>
            <a:noFill/>
          </a:ln>
        </p:spPr>
      </p:pic>
    </p:spTree>
    <p:extLst>
      <p:ext uri="{BB962C8B-B14F-4D97-AF65-F5344CB8AC3E}">
        <p14:creationId xmlns:p14="http://schemas.microsoft.com/office/powerpoint/2010/main" val="3791093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C8A7-C868-4FF1-800F-D49B487744E3}"/>
              </a:ext>
            </a:extLst>
          </p:cNvPr>
          <p:cNvSpPr>
            <a:spLocks noGrp="1"/>
          </p:cNvSpPr>
          <p:nvPr>
            <p:ph type="title"/>
          </p:nvPr>
        </p:nvSpPr>
        <p:spPr/>
        <p:txBody>
          <a:bodyPr/>
          <a:lstStyle/>
          <a:p>
            <a:r>
              <a:rPr lang="en-AU" dirty="0"/>
              <a:t>After School Care</a:t>
            </a:r>
          </a:p>
        </p:txBody>
      </p:sp>
      <p:sp>
        <p:nvSpPr>
          <p:cNvPr id="3" name="Content Placeholder 2">
            <a:extLst>
              <a:ext uri="{FF2B5EF4-FFF2-40B4-BE49-F238E27FC236}">
                <a16:creationId xmlns:a16="http://schemas.microsoft.com/office/drawing/2014/main" id="{C5292241-9603-4435-8565-849130E3DCD2}"/>
              </a:ext>
            </a:extLst>
          </p:cNvPr>
          <p:cNvSpPr>
            <a:spLocks noGrp="1"/>
          </p:cNvSpPr>
          <p:nvPr>
            <p:ph sz="half" idx="1"/>
          </p:nvPr>
        </p:nvSpPr>
        <p:spPr>
          <a:xfrm>
            <a:off x="838200" y="1825625"/>
            <a:ext cx="6527800" cy="4351338"/>
          </a:xfrm>
        </p:spPr>
        <p:txBody>
          <a:bodyPr>
            <a:noAutofit/>
          </a:bodyPr>
          <a:lstStyle/>
          <a:p>
            <a:pPr marL="0" indent="0">
              <a:lnSpc>
                <a:spcPct val="140000"/>
              </a:lnSpc>
              <a:buNone/>
            </a:pPr>
            <a:r>
              <a:rPr lang="en-AU" sz="1400" b="1" dirty="0"/>
              <a:t>After School Care: 3:30PM to 6:00PM</a:t>
            </a:r>
            <a:endParaRPr lang="en-AU" sz="1400" b="1" dirty="0">
              <a:highlight>
                <a:srgbClr val="FFFF00"/>
              </a:highlight>
            </a:endParaRPr>
          </a:p>
          <a:p>
            <a:pPr marL="0" indent="0">
              <a:lnSpc>
                <a:spcPct val="140000"/>
              </a:lnSpc>
              <a:buNone/>
            </a:pPr>
            <a:r>
              <a:rPr lang="en-AU" sz="1400" dirty="0"/>
              <a:t>Once the school day is done, we help children wind down. We offer a mix of activities where children can socialise and broaden their horizons. </a:t>
            </a:r>
          </a:p>
          <a:p>
            <a:pPr lvl="1">
              <a:lnSpc>
                <a:spcPct val="100000"/>
              </a:lnSpc>
            </a:pPr>
            <a:r>
              <a:rPr lang="en-AU" sz="1400" b="1" dirty="0"/>
              <a:t>Sustainability and Gardening  </a:t>
            </a:r>
          </a:p>
          <a:p>
            <a:pPr lvl="1">
              <a:lnSpc>
                <a:spcPct val="100000"/>
              </a:lnSpc>
            </a:pPr>
            <a:r>
              <a:rPr lang="en-US" sz="1400" b="1" dirty="0"/>
              <a:t>Performing arts</a:t>
            </a:r>
          </a:p>
          <a:p>
            <a:pPr lvl="1">
              <a:lnSpc>
                <a:spcPct val="100000"/>
              </a:lnSpc>
            </a:pPr>
            <a:r>
              <a:rPr lang="en-US" sz="1400" b="1" dirty="0"/>
              <a:t>Visits from local community services</a:t>
            </a:r>
          </a:p>
          <a:p>
            <a:pPr lvl="1">
              <a:lnSpc>
                <a:spcPct val="100000"/>
              </a:lnSpc>
            </a:pPr>
            <a:r>
              <a:rPr lang="en-US" sz="1400" b="1" dirty="0"/>
              <a:t>Book Worms</a:t>
            </a:r>
          </a:p>
          <a:p>
            <a:pPr lvl="1">
              <a:lnSpc>
                <a:spcPct val="100000"/>
              </a:lnSpc>
            </a:pPr>
            <a:r>
              <a:rPr lang="en-US" sz="1400" b="1" dirty="0"/>
              <a:t>Y-Chef</a:t>
            </a:r>
            <a:endParaRPr lang="en-AU" sz="1400" b="1" dirty="0"/>
          </a:p>
          <a:p>
            <a:pPr marL="0" indent="0">
              <a:lnSpc>
                <a:spcPct val="140000"/>
              </a:lnSpc>
              <a:buNone/>
            </a:pPr>
            <a:r>
              <a:rPr lang="en-AU" sz="1400" dirty="0"/>
              <a:t>We service a nutritious afternoon tea  which includes:</a:t>
            </a:r>
          </a:p>
          <a:p>
            <a:pPr lvl="1">
              <a:lnSpc>
                <a:spcPct val="140000"/>
              </a:lnSpc>
            </a:pPr>
            <a:r>
              <a:rPr lang="en-AU" sz="1400" b="1" dirty="0"/>
              <a:t>Home-made Pizza scrolls &amp; muffins</a:t>
            </a:r>
          </a:p>
          <a:p>
            <a:pPr lvl="1">
              <a:lnSpc>
                <a:spcPct val="140000"/>
              </a:lnSpc>
            </a:pPr>
            <a:r>
              <a:rPr lang="en-US" sz="1400" b="1" dirty="0"/>
              <a:t>Fresh seasonal Fruit and Vege Platter</a:t>
            </a:r>
            <a:endParaRPr lang="en-AU" sz="1400" b="1" dirty="0"/>
          </a:p>
          <a:p>
            <a:pPr marL="0" indent="0">
              <a:lnSpc>
                <a:spcPct val="140000"/>
              </a:lnSpc>
              <a:buNone/>
            </a:pPr>
            <a:r>
              <a:rPr lang="en-US" sz="1400" i="1" dirty="0">
                <a:solidFill>
                  <a:srgbClr val="7030A0"/>
                </a:solidFill>
              </a:rPr>
              <a:t>*Children with special dietary requirements are catered to through strict adherence to each of their requirements and special diets.</a:t>
            </a:r>
            <a:endParaRPr lang="en-AU" sz="1400" i="1" dirty="0">
              <a:solidFill>
                <a:srgbClr val="7030A0"/>
              </a:solidFill>
              <a:latin typeface="HelveticaNeue LT 55 Roman" panose="02000503040000020004" pitchFamily="2" charset="0"/>
            </a:endParaRPr>
          </a:p>
        </p:txBody>
      </p:sp>
      <p:pic>
        <p:nvPicPr>
          <p:cNvPr id="9" name="Picture 8"/>
          <p:cNvPicPr>
            <a:picLocks noChangeAspect="1"/>
          </p:cNvPicPr>
          <p:nvPr/>
        </p:nvPicPr>
        <p:blipFill>
          <a:blip r:embed="rId2"/>
          <a:stretch>
            <a:fillRect/>
          </a:stretch>
        </p:blipFill>
        <p:spPr>
          <a:xfrm>
            <a:off x="6802278" y="3166826"/>
            <a:ext cx="2761743" cy="3010137"/>
          </a:xfrm>
          <a:prstGeom prst="rect">
            <a:avLst/>
          </a:prstGeom>
        </p:spPr>
      </p:pic>
      <p:pic>
        <p:nvPicPr>
          <p:cNvPr id="10" name="Picture 9" descr="\\YMCA-FS01.ymcasydney.local\RDSFolderRedirection$\kate.ferrier\Downloads\20220810_15512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985" y="1027906"/>
            <a:ext cx="3044358" cy="2246358"/>
          </a:xfrm>
          <a:prstGeom prst="rect">
            <a:avLst/>
          </a:prstGeom>
          <a:noFill/>
          <a:ln>
            <a:noFill/>
          </a:ln>
        </p:spPr>
      </p:pic>
      <p:pic>
        <p:nvPicPr>
          <p:cNvPr id="11" name="Picture 10" descr="\\YMCA-FS01.ymcasydney.local\RDSFolderRedirection$\kate.ferrier\Downloads\20220801_161742 (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125360" y="3378282"/>
            <a:ext cx="2771775" cy="2078990"/>
          </a:xfrm>
          <a:prstGeom prst="rect">
            <a:avLst/>
          </a:prstGeom>
          <a:noFill/>
          <a:ln>
            <a:noFill/>
          </a:ln>
        </p:spPr>
      </p:pic>
    </p:spTree>
    <p:extLst>
      <p:ext uri="{BB962C8B-B14F-4D97-AF65-F5344CB8AC3E}">
        <p14:creationId xmlns:p14="http://schemas.microsoft.com/office/powerpoint/2010/main" val="3385182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AE12-DBDA-4DED-8475-0D203B012C03}"/>
              </a:ext>
            </a:extLst>
          </p:cNvPr>
          <p:cNvSpPr>
            <a:spLocks noGrp="1"/>
          </p:cNvSpPr>
          <p:nvPr>
            <p:ph type="title"/>
          </p:nvPr>
        </p:nvSpPr>
        <p:spPr/>
        <p:txBody>
          <a:bodyPr/>
          <a:lstStyle/>
          <a:p>
            <a:r>
              <a:rPr lang="en-AU" dirty="0"/>
              <a:t>Vacation Care</a:t>
            </a:r>
          </a:p>
        </p:txBody>
      </p:sp>
      <p:sp>
        <p:nvSpPr>
          <p:cNvPr id="3" name="Content Placeholder 2">
            <a:extLst>
              <a:ext uri="{FF2B5EF4-FFF2-40B4-BE49-F238E27FC236}">
                <a16:creationId xmlns:a16="http://schemas.microsoft.com/office/drawing/2014/main" id="{3FEBBCDA-C9A8-4BBA-B649-207ADF9464D6}"/>
              </a:ext>
            </a:extLst>
          </p:cNvPr>
          <p:cNvSpPr>
            <a:spLocks noGrp="1"/>
          </p:cNvSpPr>
          <p:nvPr>
            <p:ph sz="half" idx="1"/>
          </p:nvPr>
        </p:nvSpPr>
        <p:spPr/>
        <p:txBody>
          <a:bodyPr>
            <a:normAutofit/>
          </a:bodyPr>
          <a:lstStyle/>
          <a:p>
            <a:pPr marL="0" indent="0">
              <a:lnSpc>
                <a:spcPct val="120000"/>
              </a:lnSpc>
              <a:buNone/>
            </a:pPr>
            <a:r>
              <a:rPr lang="en-AU" sz="1400" b="1" dirty="0"/>
              <a:t>Vacation Care: 7:00AM to 6:00PM</a:t>
            </a:r>
            <a:endParaRPr lang="en-AU" sz="1400" b="1" dirty="0">
              <a:highlight>
                <a:srgbClr val="FFFF00"/>
              </a:highlight>
              <a:cs typeface="Arial" pitchFamily="34" charset="0"/>
            </a:endParaRPr>
          </a:p>
          <a:p>
            <a:pPr marL="0" indent="0">
              <a:lnSpc>
                <a:spcPct val="120000"/>
              </a:lnSpc>
              <a:buNone/>
            </a:pPr>
            <a:r>
              <a:rPr lang="en-AU" sz="1400" dirty="0">
                <a:cs typeface="Arial" pitchFamily="34" charset="0"/>
              </a:rPr>
              <a:t>Our Vacation Care programs encourage children to be involved in a variety of fun and exciting activities and workshops.</a:t>
            </a:r>
            <a:endParaRPr lang="en-US" sz="1400" dirty="0">
              <a:solidFill>
                <a:srgbClr val="FF173D"/>
              </a:solidFill>
              <a:cs typeface="Arial" pitchFamily="34" charset="0"/>
            </a:endParaRPr>
          </a:p>
          <a:p>
            <a:pPr marL="0" indent="0">
              <a:lnSpc>
                <a:spcPct val="120000"/>
              </a:lnSpc>
              <a:buNone/>
            </a:pPr>
            <a:r>
              <a:rPr lang="en-US" sz="1400" dirty="0">
                <a:cs typeface="Arial" pitchFamily="34" charset="0"/>
              </a:rPr>
              <a:t>Our programs include </a:t>
            </a:r>
            <a:r>
              <a:rPr lang="en-US" sz="1400" b="1" dirty="0">
                <a:cs typeface="Arial" pitchFamily="34" charset="0"/>
              </a:rPr>
              <a:t>day camps, special guest visitors and exciting excursions</a:t>
            </a:r>
            <a:r>
              <a:rPr lang="en-US" sz="1400" dirty="0">
                <a:cs typeface="Arial" pitchFamily="34" charset="0"/>
              </a:rPr>
              <a:t>!</a:t>
            </a:r>
            <a:endParaRPr lang="en-AU" sz="1400" dirty="0"/>
          </a:p>
        </p:txBody>
      </p:sp>
      <p:grpSp>
        <p:nvGrpSpPr>
          <p:cNvPr id="9" name="Group 8">
            <a:extLst>
              <a:ext uri="{FF2B5EF4-FFF2-40B4-BE49-F238E27FC236}">
                <a16:creationId xmlns:a16="http://schemas.microsoft.com/office/drawing/2014/main" id="{55670CF6-403A-4B6E-83C1-B7827ED92EF0}"/>
              </a:ext>
            </a:extLst>
          </p:cNvPr>
          <p:cNvGrpSpPr/>
          <p:nvPr/>
        </p:nvGrpSpPr>
        <p:grpSpPr>
          <a:xfrm>
            <a:off x="838201" y="3669993"/>
            <a:ext cx="5080000" cy="2615350"/>
            <a:chOff x="5550936" y="1814925"/>
            <a:chExt cx="6555216" cy="3449445"/>
          </a:xfrm>
        </p:grpSpPr>
        <p:sp>
          <p:nvSpPr>
            <p:cNvPr id="10" name="Rectangle: Rounded Corners 9">
              <a:extLst>
                <a:ext uri="{FF2B5EF4-FFF2-40B4-BE49-F238E27FC236}">
                  <a16:creationId xmlns:a16="http://schemas.microsoft.com/office/drawing/2014/main" id="{6303E1AB-B024-48A3-9800-54360AC84424}"/>
                </a:ext>
              </a:extLst>
            </p:cNvPr>
            <p:cNvSpPr/>
            <p:nvPr/>
          </p:nvSpPr>
          <p:spPr>
            <a:xfrm>
              <a:off x="5550936" y="1814925"/>
              <a:ext cx="6555216" cy="3449445"/>
            </a:xfrm>
            <a:prstGeom prst="roundRect">
              <a:avLst>
                <a:gd name="adj" fmla="val 5498"/>
              </a:avLst>
            </a:prstGeom>
            <a:ln>
              <a:noFill/>
            </a:ln>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pic>
          <p:nvPicPr>
            <p:cNvPr id="11" name="Picture 10">
              <a:extLst>
                <a:ext uri="{FF2B5EF4-FFF2-40B4-BE49-F238E27FC236}">
                  <a16:creationId xmlns:a16="http://schemas.microsoft.com/office/drawing/2014/main" id="{345CC8CB-74C7-4EA7-ADCC-537F6C47A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563" y="2038329"/>
              <a:ext cx="6144481" cy="2765504"/>
            </a:xfrm>
            <a:prstGeom prst="rect">
              <a:avLst/>
            </a:prstGeom>
          </p:spPr>
        </p:pic>
        <p:sp>
          <p:nvSpPr>
            <p:cNvPr id="12" name="Content Placeholder 2">
              <a:extLst>
                <a:ext uri="{FF2B5EF4-FFF2-40B4-BE49-F238E27FC236}">
                  <a16:creationId xmlns:a16="http://schemas.microsoft.com/office/drawing/2014/main" id="{7EAAB63B-44CD-4BF9-A715-032841A1C19C}"/>
                </a:ext>
              </a:extLst>
            </p:cNvPr>
            <p:cNvSpPr txBox="1">
              <a:spLocks/>
            </p:cNvSpPr>
            <p:nvPr/>
          </p:nvSpPr>
          <p:spPr>
            <a:xfrm>
              <a:off x="5711011" y="4798215"/>
              <a:ext cx="6235065" cy="3902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cs typeface="Arial" pitchFamily="34" charset="0"/>
                </a:rPr>
                <a:t>*Program Example</a:t>
              </a:r>
              <a:endParaRPr lang="en-AU" sz="1400" i="1" dirty="0">
                <a:solidFill>
                  <a:srgbClr val="FF173D"/>
                </a:solidFill>
              </a:endParaRPr>
            </a:p>
          </p:txBody>
        </p:sp>
      </p:grpSp>
      <p:pic>
        <p:nvPicPr>
          <p:cNvPr id="14" name="Picture 13" descr="\\YMCA-FS01.ymcasydney.local\RDSFolderRedirection$\kate.ferrier\Downloads\20220718_09314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7264" y="705644"/>
            <a:ext cx="2806065" cy="2105025"/>
          </a:xfrm>
          <a:prstGeom prst="rect">
            <a:avLst/>
          </a:prstGeom>
          <a:noFill/>
          <a:ln>
            <a:noFill/>
          </a:ln>
        </p:spPr>
      </p:pic>
      <p:pic>
        <p:nvPicPr>
          <p:cNvPr id="15" name="Picture 14" descr="\\YMCA-FS01.ymcasydney.local\RDSFolderRedirection$\kate.ferrier\Downloads\20220718_0934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524603" y="2669868"/>
            <a:ext cx="2667000" cy="2000250"/>
          </a:xfrm>
          <a:prstGeom prst="rect">
            <a:avLst/>
          </a:prstGeom>
          <a:noFill/>
          <a:ln>
            <a:noFill/>
          </a:ln>
        </p:spPr>
      </p:pic>
      <p:pic>
        <p:nvPicPr>
          <p:cNvPr id="16" name="Picture 15" descr="\\YMCA-FS01.ymcasydney.local\RDSFolderRedirection$\kate.ferrier\Downloads\20220718_09315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8245" y="3970190"/>
            <a:ext cx="2864577" cy="2206773"/>
          </a:xfrm>
          <a:prstGeom prst="rect">
            <a:avLst/>
          </a:prstGeom>
          <a:noFill/>
          <a:ln>
            <a:noFill/>
          </a:ln>
        </p:spPr>
      </p:pic>
    </p:spTree>
    <p:extLst>
      <p:ext uri="{BB962C8B-B14F-4D97-AF65-F5344CB8AC3E}">
        <p14:creationId xmlns:p14="http://schemas.microsoft.com/office/powerpoint/2010/main" val="753861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5E59-39FE-D143-C3B8-CE2C4CB4202A}"/>
              </a:ext>
            </a:extLst>
          </p:cNvPr>
          <p:cNvSpPr>
            <a:spLocks noGrp="1"/>
          </p:cNvSpPr>
          <p:nvPr>
            <p:ph type="title"/>
          </p:nvPr>
        </p:nvSpPr>
        <p:spPr>
          <a:xfrm>
            <a:off x="838200" y="652205"/>
            <a:ext cx="10515600" cy="1325563"/>
          </a:xfrm>
        </p:spPr>
        <p:txBody>
          <a:bodyPr>
            <a:normAutofit/>
          </a:bodyPr>
          <a:lstStyle/>
          <a:p>
            <a:r>
              <a:rPr lang="en-AU" dirty="0"/>
              <a:t>Before and After School Care </a:t>
            </a:r>
            <a:br>
              <a:rPr lang="en-AU" dirty="0"/>
            </a:br>
            <a:r>
              <a:rPr lang="en-AU" dirty="0"/>
              <a:t>Sample Program</a:t>
            </a:r>
          </a:p>
        </p:txBody>
      </p:sp>
      <p:pic>
        <p:nvPicPr>
          <p:cNvPr id="6" name="Content Placeholder 5">
            <a:extLst>
              <a:ext uri="{FF2B5EF4-FFF2-40B4-BE49-F238E27FC236}">
                <a16:creationId xmlns:a16="http://schemas.microsoft.com/office/drawing/2014/main" id="{1C956E00-ABA5-38AA-463F-1E1567D4F02E}"/>
              </a:ext>
            </a:extLst>
          </p:cNvPr>
          <p:cNvPicPr>
            <a:picLocks noGrp="1" noChangeAspect="1"/>
          </p:cNvPicPr>
          <p:nvPr>
            <p:ph sz="half" idx="1"/>
          </p:nvPr>
        </p:nvPicPr>
        <p:blipFill>
          <a:blip r:embed="rId2"/>
          <a:stretch>
            <a:fillRect/>
          </a:stretch>
        </p:blipFill>
        <p:spPr>
          <a:xfrm>
            <a:off x="838200" y="2214306"/>
            <a:ext cx="5181600" cy="3573975"/>
          </a:xfrm>
        </p:spPr>
      </p:pic>
      <p:pic>
        <p:nvPicPr>
          <p:cNvPr id="8" name="Content Placeholder 7">
            <a:extLst>
              <a:ext uri="{FF2B5EF4-FFF2-40B4-BE49-F238E27FC236}">
                <a16:creationId xmlns:a16="http://schemas.microsoft.com/office/drawing/2014/main" id="{2321B667-C52E-2517-D041-C1793E0430E2}"/>
              </a:ext>
            </a:extLst>
          </p:cNvPr>
          <p:cNvPicPr>
            <a:picLocks noGrp="1" noChangeAspect="1"/>
          </p:cNvPicPr>
          <p:nvPr>
            <p:ph sz="half" idx="2"/>
          </p:nvPr>
        </p:nvPicPr>
        <p:blipFill>
          <a:blip r:embed="rId3"/>
          <a:stretch>
            <a:fillRect/>
          </a:stretch>
        </p:blipFill>
        <p:spPr>
          <a:xfrm>
            <a:off x="6172200" y="2224651"/>
            <a:ext cx="5181600" cy="3553285"/>
          </a:xfrm>
        </p:spPr>
      </p:pic>
    </p:spTree>
    <p:extLst>
      <p:ext uri="{BB962C8B-B14F-4D97-AF65-F5344CB8AC3E}">
        <p14:creationId xmlns:p14="http://schemas.microsoft.com/office/powerpoint/2010/main" val="3125490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A4C1-B387-4A4A-91C6-4B5AE719B8A0}"/>
              </a:ext>
            </a:extLst>
          </p:cNvPr>
          <p:cNvSpPr>
            <a:spLocks noGrp="1"/>
          </p:cNvSpPr>
          <p:nvPr>
            <p:ph type="title"/>
          </p:nvPr>
        </p:nvSpPr>
        <p:spPr/>
        <p:txBody>
          <a:bodyPr/>
          <a:lstStyle/>
          <a:p>
            <a:r>
              <a:rPr lang="en-AU" dirty="0"/>
              <a:t>Enrolments</a:t>
            </a:r>
          </a:p>
        </p:txBody>
      </p:sp>
      <p:sp>
        <p:nvSpPr>
          <p:cNvPr id="3" name="Content Placeholder 2">
            <a:extLst>
              <a:ext uri="{FF2B5EF4-FFF2-40B4-BE49-F238E27FC236}">
                <a16:creationId xmlns:a16="http://schemas.microsoft.com/office/drawing/2014/main" id="{ECD10013-8333-4053-A5BF-0B625BFA2D56}"/>
              </a:ext>
            </a:extLst>
          </p:cNvPr>
          <p:cNvSpPr>
            <a:spLocks noGrp="1"/>
          </p:cNvSpPr>
          <p:nvPr>
            <p:ph sz="half" idx="1"/>
          </p:nvPr>
        </p:nvSpPr>
        <p:spPr>
          <a:xfrm>
            <a:off x="838199" y="1825625"/>
            <a:ext cx="7339149" cy="4351338"/>
          </a:xfrm>
        </p:spPr>
        <p:txBody>
          <a:bodyPr>
            <a:normAutofit fontScale="92500" lnSpcReduction="20000"/>
          </a:bodyPr>
          <a:lstStyle/>
          <a:p>
            <a:pPr marL="0" indent="0">
              <a:lnSpc>
                <a:spcPct val="130000"/>
              </a:lnSpc>
              <a:spcBef>
                <a:spcPts val="0"/>
              </a:spcBef>
              <a:buNone/>
            </a:pPr>
            <a:r>
              <a:rPr lang="en-AU" sz="1800" dirty="0"/>
              <a:t>At the Y NSW OSHC, families can manage enrolments for </a:t>
            </a:r>
            <a:br>
              <a:rPr lang="en-AU" sz="1800" dirty="0"/>
            </a:br>
            <a:r>
              <a:rPr lang="en-AU" sz="1800" dirty="0"/>
              <a:t>Before School, After School and Vacation Care through our </a:t>
            </a:r>
            <a:br>
              <a:rPr lang="en-AU" sz="1800" dirty="0"/>
            </a:br>
            <a:r>
              <a:rPr lang="en-AU" sz="1800" dirty="0"/>
              <a:t>online booking platform, </a:t>
            </a:r>
            <a:r>
              <a:rPr lang="en-AU" sz="1800" b="1" dirty="0"/>
              <a:t>My Family Lounge</a:t>
            </a:r>
            <a:r>
              <a:rPr lang="en-AU" sz="1800" dirty="0"/>
              <a:t>. </a:t>
            </a:r>
          </a:p>
          <a:p>
            <a:pPr marL="0" indent="0">
              <a:lnSpc>
                <a:spcPct val="130000"/>
              </a:lnSpc>
              <a:spcBef>
                <a:spcPts val="0"/>
              </a:spcBef>
              <a:buNone/>
            </a:pPr>
            <a:endParaRPr lang="en-AU" sz="1800" dirty="0"/>
          </a:p>
          <a:p>
            <a:pPr marL="0" indent="0">
              <a:lnSpc>
                <a:spcPct val="130000"/>
              </a:lnSpc>
              <a:spcBef>
                <a:spcPts val="0"/>
              </a:spcBef>
              <a:buNone/>
            </a:pPr>
            <a:r>
              <a:rPr lang="en-AU" sz="1800" dirty="0"/>
              <a:t>Once enrolled, your online account gives you access to manage </a:t>
            </a:r>
            <a:br>
              <a:rPr lang="en-AU" sz="1800" dirty="0"/>
            </a:br>
            <a:r>
              <a:rPr lang="en-AU" sz="1800" dirty="0"/>
              <a:t>your bookings in the palm of your hand, 24/7. You can:</a:t>
            </a:r>
          </a:p>
          <a:p>
            <a:pPr>
              <a:lnSpc>
                <a:spcPct val="130000"/>
              </a:lnSpc>
              <a:spcBef>
                <a:spcPts val="0"/>
              </a:spcBef>
            </a:pPr>
            <a:r>
              <a:rPr lang="en-AU" sz="1800" dirty="0"/>
              <a:t>View all existing bookings</a:t>
            </a:r>
          </a:p>
          <a:p>
            <a:pPr>
              <a:lnSpc>
                <a:spcPct val="130000"/>
              </a:lnSpc>
              <a:spcBef>
                <a:spcPts val="0"/>
              </a:spcBef>
            </a:pPr>
            <a:r>
              <a:rPr lang="en-AU" sz="1800" dirty="0"/>
              <a:t>make new casual bookings for BASC or Vacation Care</a:t>
            </a:r>
          </a:p>
          <a:p>
            <a:pPr>
              <a:lnSpc>
                <a:spcPct val="130000"/>
              </a:lnSpc>
              <a:spcBef>
                <a:spcPts val="0"/>
              </a:spcBef>
            </a:pPr>
            <a:r>
              <a:rPr lang="en-AU" sz="1800" dirty="0"/>
              <a:t>submit a waitlist request for a permanent booking</a:t>
            </a:r>
          </a:p>
          <a:p>
            <a:pPr>
              <a:lnSpc>
                <a:spcPct val="130000"/>
              </a:lnSpc>
              <a:spcBef>
                <a:spcPts val="0"/>
              </a:spcBef>
            </a:pPr>
            <a:r>
              <a:rPr lang="en-AU" sz="1800" dirty="0"/>
              <a:t>report absences</a:t>
            </a:r>
          </a:p>
          <a:p>
            <a:pPr>
              <a:lnSpc>
                <a:spcPct val="130000"/>
              </a:lnSpc>
              <a:spcBef>
                <a:spcPts val="0"/>
              </a:spcBef>
            </a:pPr>
            <a:r>
              <a:rPr lang="en-AU" sz="1800" dirty="0"/>
              <a:t>update your details</a:t>
            </a:r>
          </a:p>
          <a:p>
            <a:pPr>
              <a:lnSpc>
                <a:spcPct val="130000"/>
              </a:lnSpc>
              <a:spcBef>
                <a:spcPts val="0"/>
              </a:spcBef>
            </a:pPr>
            <a:endParaRPr lang="en-AU" sz="1800" dirty="0"/>
          </a:p>
          <a:p>
            <a:pPr marL="0" indent="0">
              <a:lnSpc>
                <a:spcPct val="130000"/>
              </a:lnSpc>
              <a:spcBef>
                <a:spcPts val="0"/>
              </a:spcBef>
              <a:buNone/>
            </a:pPr>
            <a:r>
              <a:rPr lang="en-AU" sz="1800" b="1" dirty="0"/>
              <a:t>Submit your child’s details via our online enquiry form to get started!</a:t>
            </a:r>
            <a:br>
              <a:rPr lang="en-AU" sz="1800" b="1" dirty="0"/>
            </a:br>
            <a:r>
              <a:rPr lang="en-AU" sz="1800" dirty="0">
                <a:hlinkClick r:id="rId2"/>
              </a:rPr>
              <a:t>https://www.ymcansw.org.au/childrens-services/enquiry/</a:t>
            </a:r>
            <a:r>
              <a:rPr lang="en-AU" sz="1800" dirty="0"/>
              <a:t> </a:t>
            </a:r>
            <a:endParaRPr lang="en-US" sz="1800" dirty="0"/>
          </a:p>
        </p:txBody>
      </p:sp>
      <p:pic>
        <p:nvPicPr>
          <p:cNvPr id="1026" name="Picture 2" descr="Family lounge login">
            <a:extLst>
              <a:ext uri="{FF2B5EF4-FFF2-40B4-BE49-F238E27FC236}">
                <a16:creationId xmlns:a16="http://schemas.microsoft.com/office/drawing/2014/main" id="{284E86B3-A738-4FC0-2FB9-68B0B91C9D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945" y="761687"/>
            <a:ext cx="2946130" cy="122275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F699624-C4C7-BB24-DE19-6C5D96AEC4F2}"/>
              </a:ext>
            </a:extLst>
          </p:cNvPr>
          <p:cNvGrpSpPr/>
          <p:nvPr/>
        </p:nvGrpSpPr>
        <p:grpSpPr>
          <a:xfrm>
            <a:off x="9043650" y="2087373"/>
            <a:ext cx="1728194" cy="3484263"/>
            <a:chOff x="8813328" y="2152689"/>
            <a:chExt cx="1728194" cy="3484263"/>
          </a:xfrm>
        </p:grpSpPr>
        <p:pic>
          <p:nvPicPr>
            <p:cNvPr id="9" name="Picture 8">
              <a:extLst>
                <a:ext uri="{FF2B5EF4-FFF2-40B4-BE49-F238E27FC236}">
                  <a16:creationId xmlns:a16="http://schemas.microsoft.com/office/drawing/2014/main" id="{D04C7187-23F7-F43C-00B2-7496FEEE6C10}"/>
                </a:ext>
              </a:extLst>
            </p:cNvPr>
            <p:cNvPicPr>
              <a:picLocks noChangeAspect="1"/>
            </p:cNvPicPr>
            <p:nvPr/>
          </p:nvPicPr>
          <p:blipFill rotWithShape="1">
            <a:blip r:embed="rId4"/>
            <a:srcRect b="7435"/>
            <a:stretch/>
          </p:blipFill>
          <p:spPr>
            <a:xfrm>
              <a:off x="8897192" y="2238413"/>
              <a:ext cx="1560467" cy="3209888"/>
            </a:xfrm>
            <a:prstGeom prst="rect">
              <a:avLst/>
            </a:prstGeom>
          </p:spPr>
        </p:pic>
        <p:pic>
          <p:nvPicPr>
            <p:cNvPr id="1028" name="Picture 4" descr="Free HD mockup of Apple iPhone 13 (2021) in PNG and PSD image format with  transparent background">
              <a:extLst>
                <a:ext uri="{FF2B5EF4-FFF2-40B4-BE49-F238E27FC236}">
                  <a16:creationId xmlns:a16="http://schemas.microsoft.com/office/drawing/2014/main" id="{517FCF49-FE2E-1F7A-1ECF-C3981ACAB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3328" y="2152689"/>
              <a:ext cx="1728194" cy="34842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104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77B-1C10-4F54-B6B4-163C45D2F91E}"/>
              </a:ext>
            </a:extLst>
          </p:cNvPr>
          <p:cNvSpPr>
            <a:spLocks noGrp="1"/>
          </p:cNvSpPr>
          <p:nvPr>
            <p:ph type="title"/>
          </p:nvPr>
        </p:nvSpPr>
        <p:spPr/>
        <p:txBody>
          <a:bodyPr/>
          <a:lstStyle/>
          <a:p>
            <a:r>
              <a:rPr lang="en-AU" dirty="0"/>
              <a:t>Covid Safe</a:t>
            </a:r>
          </a:p>
        </p:txBody>
      </p:sp>
      <p:sp>
        <p:nvSpPr>
          <p:cNvPr id="3" name="Content Placeholder 2">
            <a:extLst>
              <a:ext uri="{FF2B5EF4-FFF2-40B4-BE49-F238E27FC236}">
                <a16:creationId xmlns:a16="http://schemas.microsoft.com/office/drawing/2014/main" id="{3740470E-0B38-436F-BB49-FDC3E271B488}"/>
              </a:ext>
            </a:extLst>
          </p:cNvPr>
          <p:cNvSpPr>
            <a:spLocks noGrp="1"/>
          </p:cNvSpPr>
          <p:nvPr>
            <p:ph sz="half" idx="1"/>
          </p:nvPr>
        </p:nvSpPr>
        <p:spPr/>
        <p:txBody>
          <a:bodyPr>
            <a:normAutofit fontScale="85000" lnSpcReduction="10000"/>
          </a:bodyPr>
          <a:lstStyle/>
          <a:p>
            <a:pPr marL="0" indent="0">
              <a:lnSpc>
                <a:spcPct val="120000"/>
              </a:lnSpc>
              <a:buNone/>
            </a:pPr>
            <a:r>
              <a:rPr lang="en-US" sz="1800" dirty="0"/>
              <a:t>All of our Y OSHC Services implement </a:t>
            </a:r>
            <a:r>
              <a:rPr lang="en-US" sz="1800" b="1" dirty="0"/>
              <a:t>COVID-19 Control Practices </a:t>
            </a:r>
            <a:r>
              <a:rPr lang="en-US" sz="1800" dirty="0"/>
              <a:t>which aim to:</a:t>
            </a:r>
            <a:br>
              <a:rPr lang="en-US" sz="1800" dirty="0"/>
            </a:br>
            <a:endParaRPr lang="en-US" sz="1800" dirty="0"/>
          </a:p>
          <a:p>
            <a:pPr lvl="1">
              <a:lnSpc>
                <a:spcPct val="120000"/>
              </a:lnSpc>
            </a:pPr>
            <a:r>
              <a:rPr lang="en-US" sz="1800" dirty="0" err="1"/>
              <a:t>Minimise</a:t>
            </a:r>
            <a:r>
              <a:rPr lang="en-US" sz="1800" dirty="0"/>
              <a:t> the number of people becoming infected or sick with COVID-19 </a:t>
            </a:r>
          </a:p>
          <a:p>
            <a:pPr lvl="1">
              <a:lnSpc>
                <a:spcPct val="120000"/>
              </a:lnSpc>
            </a:pPr>
            <a:r>
              <a:rPr lang="en-US" sz="1800" dirty="0"/>
              <a:t>Help you to manage your own risk and the risk to our children and families</a:t>
            </a:r>
          </a:p>
          <a:p>
            <a:pPr lvl="1">
              <a:lnSpc>
                <a:spcPct val="120000"/>
              </a:lnSpc>
            </a:pPr>
            <a:r>
              <a:rPr lang="en-US" sz="1800" dirty="0"/>
              <a:t>Provide clear and easy to follow practice in relation to operating the OSHC service during a pandemic</a:t>
            </a:r>
            <a:br>
              <a:rPr lang="en-US" sz="1800" dirty="0"/>
            </a:br>
            <a:endParaRPr lang="en-US" sz="1800" dirty="0"/>
          </a:p>
          <a:p>
            <a:pPr marL="0" indent="0">
              <a:lnSpc>
                <a:spcPct val="120000"/>
              </a:lnSpc>
              <a:buNone/>
            </a:pPr>
            <a:r>
              <a:rPr lang="en-AU" sz="1800" dirty="0"/>
              <a:t>We are deeply committed to working together with all of our school communities and the Department of Education to ensure the best possible health outcomes for all. </a:t>
            </a:r>
          </a:p>
          <a:p>
            <a:pPr marL="0" indent="0">
              <a:lnSpc>
                <a:spcPct val="120000"/>
              </a:lnSpc>
              <a:buNone/>
            </a:pPr>
            <a:r>
              <a:rPr lang="en-US" sz="1800" dirty="0"/>
              <a:t>Any changes to operations will continue to be communicated directly with affected families.</a:t>
            </a:r>
            <a:endParaRPr lang="en-AU" sz="1800" dirty="0"/>
          </a:p>
        </p:txBody>
      </p:sp>
      <p:pic>
        <p:nvPicPr>
          <p:cNvPr id="9" name="Content Placeholder 8" descr="A picture containing tree, person, outdoor&#10;&#10;Description automatically generated">
            <a:extLst>
              <a:ext uri="{FF2B5EF4-FFF2-40B4-BE49-F238E27FC236}">
                <a16:creationId xmlns:a16="http://schemas.microsoft.com/office/drawing/2014/main" id="{5F2BE3A2-6565-FF96-38F4-BD2F91FB6FCC}"/>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737" t="16360" r="20158" b="2482"/>
          <a:stretch/>
        </p:blipFill>
        <p:spPr>
          <a:xfrm>
            <a:off x="7518398" y="1825625"/>
            <a:ext cx="3292478" cy="3292476"/>
          </a:xfrm>
          <a:prstGeom prst="roundRect">
            <a:avLst>
              <a:gd name="adj" fmla="val 10552"/>
            </a:avLst>
          </a:prstGeom>
        </p:spPr>
      </p:pic>
    </p:spTree>
    <p:extLst>
      <p:ext uri="{BB962C8B-B14F-4D97-AF65-F5344CB8AC3E}">
        <p14:creationId xmlns:p14="http://schemas.microsoft.com/office/powerpoint/2010/main" val="212525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F802-32ED-433D-B696-C851CE8F8389}"/>
              </a:ext>
            </a:extLst>
          </p:cNvPr>
          <p:cNvSpPr>
            <a:spLocks noGrp="1"/>
          </p:cNvSpPr>
          <p:nvPr>
            <p:ph type="title"/>
          </p:nvPr>
        </p:nvSpPr>
        <p:spPr>
          <a:xfrm>
            <a:off x="838200" y="365125"/>
            <a:ext cx="10515600" cy="1325563"/>
          </a:xfrm>
        </p:spPr>
        <p:txBody>
          <a:bodyPr/>
          <a:lstStyle/>
          <a:p>
            <a:r>
              <a:rPr lang="en-AU" dirty="0"/>
              <a:t>Questions?</a:t>
            </a:r>
          </a:p>
        </p:txBody>
      </p:sp>
      <p:sp>
        <p:nvSpPr>
          <p:cNvPr id="3" name="Content Placeholder 2">
            <a:extLst>
              <a:ext uri="{FF2B5EF4-FFF2-40B4-BE49-F238E27FC236}">
                <a16:creationId xmlns:a16="http://schemas.microsoft.com/office/drawing/2014/main" id="{E80C2E15-9165-459E-91D5-31F213A28600}"/>
              </a:ext>
            </a:extLst>
          </p:cNvPr>
          <p:cNvSpPr>
            <a:spLocks noGrp="1"/>
          </p:cNvSpPr>
          <p:nvPr>
            <p:ph idx="1"/>
          </p:nvPr>
        </p:nvSpPr>
        <p:spPr/>
        <p:txBody>
          <a:bodyPr/>
          <a:lstStyle/>
          <a:p>
            <a:pPr>
              <a:lnSpc>
                <a:spcPct val="120000"/>
              </a:lnSpc>
            </a:pPr>
            <a:r>
              <a:rPr lang="en-US" sz="2000" dirty="0">
                <a:solidFill>
                  <a:srgbClr val="7030A0"/>
                </a:solidFill>
              </a:rPr>
              <a:t>Visit our website: </a:t>
            </a:r>
            <a:r>
              <a:rPr lang="en-AU" sz="2000" dirty="0">
                <a:hlinkClick r:id="rId2"/>
              </a:rPr>
              <a:t>https://www.ymcansw.org.au/childrens-services/</a:t>
            </a:r>
            <a:r>
              <a:rPr lang="en-AU" sz="2000" dirty="0"/>
              <a:t> </a:t>
            </a:r>
            <a:endParaRPr lang="en-US" sz="2000" dirty="0"/>
          </a:p>
          <a:p>
            <a:pPr>
              <a:lnSpc>
                <a:spcPct val="120000"/>
              </a:lnSpc>
            </a:pPr>
            <a:r>
              <a:rPr lang="en-US" sz="2000" dirty="0">
                <a:solidFill>
                  <a:srgbClr val="7030A0"/>
                </a:solidFill>
              </a:rPr>
              <a:t>Email</a:t>
            </a:r>
            <a:r>
              <a:rPr lang="en-US" sz="2000" dirty="0"/>
              <a:t>: </a:t>
            </a:r>
            <a:r>
              <a:rPr lang="en-AU" sz="2000" dirty="0">
                <a:hlinkClick r:id="rId3"/>
              </a:rPr>
              <a:t>childcare@ymcansw.org.au</a:t>
            </a:r>
            <a:r>
              <a:rPr lang="en-AU" sz="2000" dirty="0"/>
              <a:t> </a:t>
            </a:r>
            <a:r>
              <a:rPr lang="en-AU" sz="2000" b="1" dirty="0"/>
              <a:t> </a:t>
            </a:r>
            <a:endParaRPr lang="en-US" sz="2000" dirty="0"/>
          </a:p>
          <a:p>
            <a:pPr>
              <a:lnSpc>
                <a:spcPct val="120000"/>
              </a:lnSpc>
            </a:pPr>
            <a:r>
              <a:rPr lang="en-US" sz="2000" dirty="0">
                <a:solidFill>
                  <a:srgbClr val="7030A0"/>
                </a:solidFill>
              </a:rPr>
              <a:t>Phone</a:t>
            </a:r>
            <a:r>
              <a:rPr lang="en-US" sz="2000" dirty="0"/>
              <a:t>: </a:t>
            </a:r>
          </a:p>
          <a:p>
            <a:pPr lvl="1">
              <a:lnSpc>
                <a:spcPct val="120000"/>
              </a:lnSpc>
            </a:pPr>
            <a:r>
              <a:rPr lang="en-AU" sz="2000" dirty="0"/>
              <a:t>For bookings &amp; enrolments call the Childcare Team on </a:t>
            </a:r>
            <a:r>
              <a:rPr lang="en-AU" sz="2000" u="sng" dirty="0">
                <a:hlinkClick r:id="rId4"/>
              </a:rPr>
              <a:t>1300 009 679</a:t>
            </a:r>
            <a:endParaRPr lang="en-AU" sz="2000" dirty="0"/>
          </a:p>
          <a:p>
            <a:pPr lvl="1">
              <a:lnSpc>
                <a:spcPct val="120000"/>
              </a:lnSpc>
            </a:pPr>
            <a:r>
              <a:rPr lang="en-AU" sz="2000" dirty="0"/>
              <a:t>For enquiries specific to our service operations, </a:t>
            </a:r>
            <a:br>
              <a:rPr lang="en-AU" sz="2000" dirty="0"/>
            </a:br>
            <a:r>
              <a:rPr lang="en-AU" sz="2000" dirty="0"/>
              <a:t>call our service coordinator </a:t>
            </a:r>
            <a:r>
              <a:rPr lang="en-AU" sz="2000"/>
              <a:t>on </a:t>
            </a:r>
            <a:r>
              <a:rPr lang="en-AU" sz="2000">
                <a:solidFill>
                  <a:schemeClr val="accent2"/>
                </a:solidFill>
              </a:rPr>
              <a:t>0400 813 789</a:t>
            </a:r>
            <a:endParaRPr lang="en-AU" sz="1600" dirty="0">
              <a:solidFill>
                <a:schemeClr val="accent2"/>
              </a:solidFill>
              <a:latin typeface="HelveticaNeue LT 55 Roman" panose="02000503040000020004" pitchFamily="2" charset="0"/>
            </a:endParaRPr>
          </a:p>
        </p:txBody>
      </p:sp>
    </p:spTree>
    <p:extLst>
      <p:ext uri="{BB962C8B-B14F-4D97-AF65-F5344CB8AC3E}">
        <p14:creationId xmlns:p14="http://schemas.microsoft.com/office/powerpoint/2010/main" val="196165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0921-986D-4D92-B099-E08544330304}"/>
              </a:ext>
            </a:extLst>
          </p:cNvPr>
          <p:cNvSpPr>
            <a:spLocks noGrp="1"/>
          </p:cNvSpPr>
          <p:nvPr>
            <p:ph type="title"/>
          </p:nvPr>
        </p:nvSpPr>
        <p:spPr/>
        <p:txBody>
          <a:bodyPr/>
          <a:lstStyle/>
          <a:p>
            <a:r>
              <a:rPr lang="en-AU" dirty="0"/>
              <a:t>The Y NSW: Who are we?</a:t>
            </a:r>
          </a:p>
        </p:txBody>
      </p:sp>
      <p:sp>
        <p:nvSpPr>
          <p:cNvPr id="3" name="Content Placeholder 2">
            <a:extLst>
              <a:ext uri="{FF2B5EF4-FFF2-40B4-BE49-F238E27FC236}">
                <a16:creationId xmlns:a16="http://schemas.microsoft.com/office/drawing/2014/main" id="{AB6AB4BC-F575-4EB5-9577-BC0F3398C446}"/>
              </a:ext>
            </a:extLst>
          </p:cNvPr>
          <p:cNvSpPr>
            <a:spLocks noGrp="1"/>
          </p:cNvSpPr>
          <p:nvPr>
            <p:ph sz="half" idx="1"/>
          </p:nvPr>
        </p:nvSpPr>
        <p:spPr/>
        <p:txBody>
          <a:bodyPr>
            <a:normAutofit/>
          </a:bodyPr>
          <a:lstStyle/>
          <a:p>
            <a:pPr marL="0" indent="0">
              <a:lnSpc>
                <a:spcPct val="120000"/>
              </a:lnSpc>
              <a:buNone/>
            </a:pPr>
            <a:r>
              <a:rPr lang="en-AU" sz="1800" b="1" dirty="0">
                <a:solidFill>
                  <a:schemeClr val="accent1"/>
                </a:solidFill>
              </a:rPr>
              <a:t>About Us</a:t>
            </a:r>
          </a:p>
          <a:p>
            <a:pPr marL="0" indent="0">
              <a:lnSpc>
                <a:spcPct val="120000"/>
              </a:lnSpc>
              <a:buNone/>
            </a:pPr>
            <a:r>
              <a:rPr lang="en-AU" sz="1600" dirty="0"/>
              <a:t>The Y NSW is a profit-for-purpose organisation that is focused on healthy living, social impact and empowering young people.</a:t>
            </a:r>
          </a:p>
          <a:p>
            <a:pPr marL="0" indent="0">
              <a:lnSpc>
                <a:spcPct val="120000"/>
              </a:lnSpc>
              <a:buNone/>
            </a:pPr>
            <a:r>
              <a:rPr lang="en-US" sz="1600" dirty="0"/>
              <a:t>We operate:</a:t>
            </a:r>
          </a:p>
          <a:p>
            <a:pPr marL="800100" lvl="1" indent="-342900">
              <a:lnSpc>
                <a:spcPct val="120000"/>
              </a:lnSpc>
              <a:buFont typeface="Arial" panose="020B0604020202020204" pitchFamily="34" charset="0"/>
              <a:buChar char="•"/>
            </a:pPr>
            <a:r>
              <a:rPr lang="en-AU" sz="1600" dirty="0"/>
              <a:t>56 out of school hours care (OSHC) services</a:t>
            </a:r>
          </a:p>
          <a:p>
            <a:pPr marL="800100" lvl="1" indent="-342900">
              <a:lnSpc>
                <a:spcPct val="120000"/>
              </a:lnSpc>
              <a:buFont typeface="Arial" panose="020B0604020202020204" pitchFamily="34" charset="0"/>
              <a:buChar char="•"/>
            </a:pPr>
            <a:r>
              <a:rPr lang="en-AU" sz="1600" dirty="0"/>
              <a:t>31 recreation centres</a:t>
            </a:r>
          </a:p>
          <a:p>
            <a:pPr marL="800100" lvl="1" indent="-342900">
              <a:lnSpc>
                <a:spcPct val="120000"/>
              </a:lnSpc>
              <a:buFont typeface="Arial" panose="020B0604020202020204" pitchFamily="34" charset="0"/>
              <a:buChar char="•"/>
            </a:pPr>
            <a:r>
              <a:rPr lang="en-AU" sz="1600" dirty="0"/>
              <a:t>2 camping locations</a:t>
            </a:r>
          </a:p>
          <a:p>
            <a:pPr marL="800100" lvl="1" indent="-342900">
              <a:lnSpc>
                <a:spcPct val="120000"/>
              </a:lnSpc>
              <a:buFont typeface="Arial" panose="020B0604020202020204" pitchFamily="34" charset="0"/>
              <a:buChar char="•"/>
            </a:pPr>
            <a:r>
              <a:rPr lang="en-AU" sz="1600" dirty="0"/>
              <a:t>Youth and community programs such as Uplift, </a:t>
            </a:r>
            <a:r>
              <a:rPr lang="en-AU" sz="1600" dirty="0" err="1"/>
              <a:t>Streetgym</a:t>
            </a:r>
            <a:r>
              <a:rPr lang="en-AU" sz="1600" dirty="0"/>
              <a:t> and Youth Parliament</a:t>
            </a:r>
          </a:p>
        </p:txBody>
      </p:sp>
      <p:sp>
        <p:nvSpPr>
          <p:cNvPr id="4" name="Content Placeholder 3">
            <a:extLst>
              <a:ext uri="{FF2B5EF4-FFF2-40B4-BE49-F238E27FC236}">
                <a16:creationId xmlns:a16="http://schemas.microsoft.com/office/drawing/2014/main" id="{069F03B4-44D6-4F52-904E-41BA2E1ED264}"/>
              </a:ext>
            </a:extLst>
          </p:cNvPr>
          <p:cNvSpPr>
            <a:spLocks noGrp="1"/>
          </p:cNvSpPr>
          <p:nvPr>
            <p:ph sz="half" idx="2"/>
          </p:nvPr>
        </p:nvSpPr>
        <p:spPr/>
        <p:txBody>
          <a:bodyPr>
            <a:noAutofit/>
          </a:bodyPr>
          <a:lstStyle/>
          <a:p>
            <a:pPr marL="0" indent="0">
              <a:lnSpc>
                <a:spcPct val="110000"/>
              </a:lnSpc>
              <a:buNone/>
            </a:pPr>
            <a:r>
              <a:rPr lang="en-AU" sz="1700" b="1" dirty="0">
                <a:solidFill>
                  <a:schemeClr val="accent1"/>
                </a:solidFill>
              </a:rPr>
              <a:t>Core Values</a:t>
            </a:r>
          </a:p>
          <a:p>
            <a:pPr marL="0" indent="0">
              <a:lnSpc>
                <a:spcPct val="110000"/>
              </a:lnSpc>
              <a:buNone/>
            </a:pPr>
            <a:r>
              <a:rPr lang="en-AU" sz="1400" dirty="0"/>
              <a:t>We promote the Y NSW’s five core values to children and families:</a:t>
            </a:r>
          </a:p>
          <a:p>
            <a:pPr marL="0" indent="0">
              <a:lnSpc>
                <a:spcPct val="110000"/>
              </a:lnSpc>
              <a:buNone/>
            </a:pPr>
            <a:r>
              <a:rPr lang="en-AU" sz="1400" b="1" dirty="0">
                <a:solidFill>
                  <a:srgbClr val="7030A0"/>
                </a:solidFill>
              </a:rPr>
              <a:t>CARING</a:t>
            </a:r>
            <a:r>
              <a:rPr lang="en-AU" sz="1400" dirty="0"/>
              <a:t> </a:t>
            </a:r>
            <a:br>
              <a:rPr lang="en-AU" sz="1400" dirty="0"/>
            </a:br>
            <a:r>
              <a:rPr lang="en-AU" sz="1400" dirty="0"/>
              <a:t>I will be considerate and respectful of others.</a:t>
            </a:r>
          </a:p>
          <a:p>
            <a:pPr marL="0" indent="0">
              <a:lnSpc>
                <a:spcPct val="110000"/>
              </a:lnSpc>
              <a:buNone/>
            </a:pPr>
            <a:r>
              <a:rPr lang="en-AU" sz="1400" b="1" dirty="0">
                <a:solidFill>
                  <a:srgbClr val="7030A0"/>
                </a:solidFill>
              </a:rPr>
              <a:t>HONESTY</a:t>
            </a:r>
            <a:r>
              <a:rPr lang="en-AU" sz="1400" dirty="0"/>
              <a:t> </a:t>
            </a:r>
            <a:br>
              <a:rPr lang="en-AU" sz="1400" dirty="0"/>
            </a:br>
            <a:r>
              <a:rPr lang="en-AU" sz="1400" dirty="0"/>
              <a:t>I will be truthful, open and sincere in all matters.</a:t>
            </a:r>
          </a:p>
          <a:p>
            <a:pPr marL="0" indent="0">
              <a:lnSpc>
                <a:spcPct val="110000"/>
              </a:lnSpc>
              <a:buNone/>
            </a:pPr>
            <a:r>
              <a:rPr lang="en-AU" sz="1400" b="1" dirty="0">
                <a:solidFill>
                  <a:srgbClr val="7030A0"/>
                </a:solidFill>
              </a:rPr>
              <a:t>RESPECT</a:t>
            </a:r>
            <a:r>
              <a:rPr lang="en-AU" sz="1400" dirty="0"/>
              <a:t> </a:t>
            </a:r>
            <a:br>
              <a:rPr lang="en-AU" sz="1400" dirty="0"/>
            </a:br>
            <a:r>
              <a:rPr lang="en-AU" sz="1400" dirty="0"/>
              <a:t>I treat people the way I would like to be treated.</a:t>
            </a:r>
          </a:p>
          <a:p>
            <a:pPr marL="0" indent="0">
              <a:lnSpc>
                <a:spcPct val="110000"/>
              </a:lnSpc>
              <a:buNone/>
            </a:pPr>
            <a:r>
              <a:rPr lang="en-AU" sz="1400" b="1" dirty="0">
                <a:solidFill>
                  <a:srgbClr val="7030A0"/>
                </a:solidFill>
              </a:rPr>
              <a:t>RESPONSIBILITY</a:t>
            </a:r>
            <a:r>
              <a:rPr lang="en-AU" sz="1400" dirty="0"/>
              <a:t> </a:t>
            </a:r>
            <a:br>
              <a:rPr lang="en-AU" sz="1400" dirty="0"/>
            </a:br>
            <a:r>
              <a:rPr lang="en-AU" sz="1400" dirty="0"/>
              <a:t>I will be accountable for my behaviour, actions and obligations.</a:t>
            </a:r>
          </a:p>
          <a:p>
            <a:pPr marL="0" indent="0">
              <a:lnSpc>
                <a:spcPct val="110000"/>
              </a:lnSpc>
              <a:buNone/>
            </a:pPr>
            <a:r>
              <a:rPr lang="en-AU" sz="1400" b="1" dirty="0">
                <a:solidFill>
                  <a:srgbClr val="7030A0"/>
                </a:solidFill>
              </a:rPr>
              <a:t>SAFETY</a:t>
            </a:r>
            <a:r>
              <a:rPr lang="en-AU" sz="1400" dirty="0"/>
              <a:t> </a:t>
            </a:r>
            <a:br>
              <a:rPr lang="en-AU" sz="1400" dirty="0"/>
            </a:br>
            <a:r>
              <a:rPr lang="en-AU" sz="1400" dirty="0"/>
              <a:t>I am committed to ensuring the provision of safe environments for children.</a:t>
            </a:r>
          </a:p>
        </p:txBody>
      </p:sp>
    </p:spTree>
    <p:extLst>
      <p:ext uri="{BB962C8B-B14F-4D97-AF65-F5344CB8AC3E}">
        <p14:creationId xmlns:p14="http://schemas.microsoft.com/office/powerpoint/2010/main" val="171282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CF2E-6554-4920-9ED7-40057E3C4953}"/>
              </a:ext>
            </a:extLst>
          </p:cNvPr>
          <p:cNvSpPr>
            <a:spLocks noGrp="1"/>
          </p:cNvSpPr>
          <p:nvPr>
            <p:ph type="title"/>
          </p:nvPr>
        </p:nvSpPr>
        <p:spPr/>
        <p:txBody>
          <a:bodyPr/>
          <a:lstStyle/>
          <a:p>
            <a:r>
              <a:rPr lang="en-AU" dirty="0"/>
              <a:t>The Y OSHC</a:t>
            </a:r>
          </a:p>
        </p:txBody>
      </p:sp>
      <p:sp>
        <p:nvSpPr>
          <p:cNvPr id="3" name="Content Placeholder 2">
            <a:extLst>
              <a:ext uri="{FF2B5EF4-FFF2-40B4-BE49-F238E27FC236}">
                <a16:creationId xmlns:a16="http://schemas.microsoft.com/office/drawing/2014/main" id="{D0F31E42-910A-4B26-BF03-7A2B8B8A7141}"/>
              </a:ext>
            </a:extLst>
          </p:cNvPr>
          <p:cNvSpPr>
            <a:spLocks noGrp="1"/>
          </p:cNvSpPr>
          <p:nvPr>
            <p:ph sz="half" idx="1"/>
          </p:nvPr>
        </p:nvSpPr>
        <p:spPr>
          <a:xfrm>
            <a:off x="838200" y="1825625"/>
            <a:ext cx="6061090" cy="4351338"/>
          </a:xfrm>
        </p:spPr>
        <p:txBody>
          <a:bodyPr>
            <a:normAutofit fontScale="77500" lnSpcReduction="20000"/>
          </a:bodyPr>
          <a:lstStyle/>
          <a:p>
            <a:pPr>
              <a:lnSpc>
                <a:spcPct val="140000"/>
              </a:lnSpc>
            </a:pPr>
            <a:r>
              <a:rPr lang="en-AU" sz="2800" dirty="0"/>
              <a:t>The Y NSW is one of the </a:t>
            </a:r>
            <a:r>
              <a:rPr lang="en-AU" sz="2800" dirty="0">
                <a:solidFill>
                  <a:srgbClr val="7030A0"/>
                </a:solidFill>
              </a:rPr>
              <a:t>largest providers </a:t>
            </a:r>
            <a:r>
              <a:rPr lang="en-AU" sz="2800" dirty="0"/>
              <a:t>of OSHC in NSW.</a:t>
            </a:r>
          </a:p>
          <a:p>
            <a:pPr>
              <a:lnSpc>
                <a:spcPct val="140000"/>
              </a:lnSpc>
            </a:pPr>
            <a:r>
              <a:rPr lang="en-AU" sz="2800" dirty="0"/>
              <a:t>Ensuring a safe environment for children and young people is our highest priority.</a:t>
            </a:r>
          </a:p>
          <a:p>
            <a:pPr>
              <a:lnSpc>
                <a:spcPct val="140000"/>
              </a:lnSpc>
            </a:pPr>
            <a:r>
              <a:rPr lang="en-AU" sz="2800" dirty="0"/>
              <a:t>We are independently reviewed by the </a:t>
            </a:r>
            <a:r>
              <a:rPr lang="en-AU" sz="2800" dirty="0">
                <a:solidFill>
                  <a:srgbClr val="7030A0"/>
                </a:solidFill>
              </a:rPr>
              <a:t>Australian Childhood Foundation (ACF) Safeguarding Children Program.</a:t>
            </a:r>
          </a:p>
          <a:p>
            <a:pPr>
              <a:lnSpc>
                <a:spcPct val="140000"/>
              </a:lnSpc>
            </a:pPr>
            <a:r>
              <a:rPr lang="en-AU" sz="2800" dirty="0"/>
              <a:t>Our programs comply with </a:t>
            </a:r>
            <a:r>
              <a:rPr lang="en-AU" sz="2800" b="1" dirty="0"/>
              <a:t>National Quality Standard</a:t>
            </a:r>
            <a:r>
              <a:rPr lang="en-AU" sz="2800" dirty="0">
                <a:solidFill>
                  <a:srgbClr val="7030A0"/>
                </a:solidFill>
              </a:rPr>
              <a:t>.</a:t>
            </a:r>
            <a:endParaRPr lang="en-AU" sz="2800" dirty="0"/>
          </a:p>
        </p:txBody>
      </p:sp>
      <p:pic>
        <p:nvPicPr>
          <p:cNvPr id="6" name="Picture 5" descr="A picture containing text, scene, room, gambling house&#10;&#10;Description automatically generated">
            <a:extLst>
              <a:ext uri="{FF2B5EF4-FFF2-40B4-BE49-F238E27FC236}">
                <a16:creationId xmlns:a16="http://schemas.microsoft.com/office/drawing/2014/main" id="{EFF807F5-37E5-1A4A-3633-AD5202B0B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8331" y="260566"/>
            <a:ext cx="2060452" cy="2057404"/>
          </a:xfrm>
          <a:prstGeom prst="rect">
            <a:avLst/>
          </a:prstGeom>
        </p:spPr>
      </p:pic>
      <p:pic>
        <p:nvPicPr>
          <p:cNvPr id="9" name="Picture 8" descr="\\YMCA-FS01.ymcasydney.local\RDSFolderRedirection$\kate.ferrier\Downloads\20220825_0739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829360" y="3136217"/>
            <a:ext cx="2869202" cy="2579556"/>
          </a:xfrm>
          <a:prstGeom prst="rect">
            <a:avLst/>
          </a:prstGeom>
          <a:noFill/>
          <a:ln>
            <a:noFill/>
          </a:ln>
        </p:spPr>
      </p:pic>
      <p:pic>
        <p:nvPicPr>
          <p:cNvPr id="10" name="Picture 9" descr="\\YMCA-FS01.ymcasydney.local\RDSFolderRedirection$\kate.ferrier\Downloads\20220815_0801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9290" y="1795247"/>
            <a:ext cx="2779041" cy="2227919"/>
          </a:xfrm>
          <a:prstGeom prst="rect">
            <a:avLst/>
          </a:prstGeom>
          <a:noFill/>
          <a:ln>
            <a:noFill/>
          </a:ln>
        </p:spPr>
      </p:pic>
    </p:spTree>
    <p:extLst>
      <p:ext uri="{BB962C8B-B14F-4D97-AF65-F5344CB8AC3E}">
        <p14:creationId xmlns:p14="http://schemas.microsoft.com/office/powerpoint/2010/main" val="54981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0921-986D-4D92-B099-E08544330304}"/>
              </a:ext>
            </a:extLst>
          </p:cNvPr>
          <p:cNvSpPr>
            <a:spLocks noGrp="1"/>
          </p:cNvSpPr>
          <p:nvPr>
            <p:ph type="title"/>
          </p:nvPr>
        </p:nvSpPr>
        <p:spPr/>
        <p:txBody>
          <a:bodyPr/>
          <a:lstStyle/>
          <a:p>
            <a:r>
              <a:rPr lang="en-AU" dirty="0"/>
              <a:t>Why OSHC?</a:t>
            </a:r>
          </a:p>
        </p:txBody>
      </p:sp>
      <p:sp>
        <p:nvSpPr>
          <p:cNvPr id="3" name="Content Placeholder 2">
            <a:extLst>
              <a:ext uri="{FF2B5EF4-FFF2-40B4-BE49-F238E27FC236}">
                <a16:creationId xmlns:a16="http://schemas.microsoft.com/office/drawing/2014/main" id="{AB6AB4BC-F575-4EB5-9577-BC0F3398C446}"/>
              </a:ext>
            </a:extLst>
          </p:cNvPr>
          <p:cNvSpPr>
            <a:spLocks noGrp="1"/>
          </p:cNvSpPr>
          <p:nvPr>
            <p:ph sz="half" idx="1"/>
          </p:nvPr>
        </p:nvSpPr>
        <p:spPr>
          <a:xfrm>
            <a:off x="2155205" y="1690687"/>
            <a:ext cx="3855639" cy="1372062"/>
          </a:xfrm>
        </p:spPr>
        <p:txBody>
          <a:bodyPr>
            <a:noAutofit/>
          </a:bodyPr>
          <a:lstStyle/>
          <a:p>
            <a:pPr marL="0" indent="0">
              <a:lnSpc>
                <a:spcPct val="120000"/>
              </a:lnSpc>
              <a:buNone/>
            </a:pPr>
            <a:r>
              <a:rPr lang="en-AU" sz="1800" b="1" dirty="0"/>
              <a:t>71% </a:t>
            </a:r>
            <a:r>
              <a:rPr lang="en-AU" sz="1800" dirty="0"/>
              <a:t>of children report a greater </a:t>
            </a:r>
            <a:r>
              <a:rPr lang="en-AU" sz="1800" b="1" dirty="0">
                <a:solidFill>
                  <a:srgbClr val="9370B1"/>
                </a:solidFill>
              </a:rPr>
              <a:t>sense of belonging to their community </a:t>
            </a:r>
            <a:r>
              <a:rPr lang="en-AU" sz="1800" dirty="0"/>
              <a:t>from attending at the Y</a:t>
            </a:r>
          </a:p>
          <a:p>
            <a:pPr marL="0" indent="0">
              <a:lnSpc>
                <a:spcPct val="120000"/>
              </a:lnSpc>
              <a:buNone/>
            </a:pPr>
            <a:endParaRPr lang="en-AU" sz="1800" dirty="0"/>
          </a:p>
          <a:p>
            <a:pPr marL="0" indent="0">
              <a:lnSpc>
                <a:spcPct val="120000"/>
              </a:lnSpc>
              <a:buNone/>
            </a:pPr>
            <a:endParaRPr lang="en-AU" sz="1800" dirty="0"/>
          </a:p>
          <a:p>
            <a:pPr>
              <a:lnSpc>
                <a:spcPct val="120000"/>
              </a:lnSpc>
            </a:pPr>
            <a:endParaRPr lang="en-US" sz="1800" dirty="0"/>
          </a:p>
        </p:txBody>
      </p:sp>
      <p:pic>
        <p:nvPicPr>
          <p:cNvPr id="11" name="Content Placeholder 7">
            <a:extLst>
              <a:ext uri="{FF2B5EF4-FFF2-40B4-BE49-F238E27FC236}">
                <a16:creationId xmlns:a16="http://schemas.microsoft.com/office/drawing/2014/main" id="{A59E9139-B28E-A68A-706F-0B02EE3CFD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982" y="1599720"/>
            <a:ext cx="1130226" cy="1130226"/>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CB944C14-5F80-ADE7-63CF-43F9EAD51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82" y="3062749"/>
            <a:ext cx="1130226" cy="1130226"/>
          </a:xfrm>
          <a:prstGeom prst="rect">
            <a:avLst/>
          </a:prstGeom>
        </p:spPr>
      </p:pic>
      <p:pic>
        <p:nvPicPr>
          <p:cNvPr id="15" name="Picture 14">
            <a:extLst>
              <a:ext uri="{FF2B5EF4-FFF2-40B4-BE49-F238E27FC236}">
                <a16:creationId xmlns:a16="http://schemas.microsoft.com/office/drawing/2014/main" id="{110AF469-7407-508A-7FD1-A61DD45BCC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82" y="4396773"/>
            <a:ext cx="1130226" cy="1130226"/>
          </a:xfrm>
          <a:prstGeom prst="rect">
            <a:avLst/>
          </a:prstGeom>
        </p:spPr>
      </p:pic>
      <p:pic>
        <p:nvPicPr>
          <p:cNvPr id="17" name="Picture 16" descr="Shape, arrow, circle&#10;&#10;Description automatically generated">
            <a:extLst>
              <a:ext uri="{FF2B5EF4-FFF2-40B4-BE49-F238E27FC236}">
                <a16:creationId xmlns:a16="http://schemas.microsoft.com/office/drawing/2014/main" id="{9F9AF8AF-6B90-B589-E453-71C4617A8B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157" y="4389978"/>
            <a:ext cx="1130226" cy="1130226"/>
          </a:xfrm>
          <a:prstGeom prst="rect">
            <a:avLst/>
          </a:prstGeom>
        </p:spPr>
      </p:pic>
      <p:pic>
        <p:nvPicPr>
          <p:cNvPr id="19" name="Picture 18">
            <a:extLst>
              <a:ext uri="{FF2B5EF4-FFF2-40B4-BE49-F238E27FC236}">
                <a16:creationId xmlns:a16="http://schemas.microsoft.com/office/drawing/2014/main" id="{4EF0D873-6F2D-05FF-B962-F6A91628A7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8391" y="1650145"/>
            <a:ext cx="1029375" cy="1029375"/>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DF7DB97C-20F1-7C47-035D-60EB6B999F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1157" y="3019771"/>
            <a:ext cx="1130226" cy="1130226"/>
          </a:xfrm>
          <a:prstGeom prst="rect">
            <a:avLst/>
          </a:prstGeom>
        </p:spPr>
      </p:pic>
      <p:sp>
        <p:nvSpPr>
          <p:cNvPr id="27" name="Content Placeholder 2">
            <a:extLst>
              <a:ext uri="{FF2B5EF4-FFF2-40B4-BE49-F238E27FC236}">
                <a16:creationId xmlns:a16="http://schemas.microsoft.com/office/drawing/2014/main" id="{176AD425-44D6-0787-B83C-43E38011435B}"/>
              </a:ext>
            </a:extLst>
          </p:cNvPr>
          <p:cNvSpPr txBox="1">
            <a:spLocks/>
          </p:cNvSpPr>
          <p:nvPr/>
        </p:nvSpPr>
        <p:spPr>
          <a:xfrm>
            <a:off x="2133208" y="3283209"/>
            <a:ext cx="3728764" cy="844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9370B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AU" sz="1800" b="1" dirty="0"/>
              <a:t>82% </a:t>
            </a:r>
            <a:r>
              <a:rPr lang="en-AU" sz="1800" dirty="0"/>
              <a:t>of children said they </a:t>
            </a:r>
            <a:r>
              <a:rPr lang="en-AU" sz="1800" b="1" dirty="0">
                <a:solidFill>
                  <a:srgbClr val="9370B1"/>
                </a:solidFill>
              </a:rPr>
              <a:t>have friends </a:t>
            </a:r>
            <a:r>
              <a:rPr lang="en-AU" sz="1800" dirty="0"/>
              <a:t>at the Y</a:t>
            </a:r>
          </a:p>
          <a:p>
            <a:pPr marL="0" indent="0">
              <a:lnSpc>
                <a:spcPct val="120000"/>
              </a:lnSpc>
              <a:buFont typeface="Arial" panose="020B0604020202020204" pitchFamily="34" charset="0"/>
              <a:buNone/>
            </a:pPr>
            <a:endParaRPr lang="en-AU" sz="1800" dirty="0"/>
          </a:p>
          <a:p>
            <a:pPr marL="0" indent="0">
              <a:lnSpc>
                <a:spcPct val="120000"/>
              </a:lnSpc>
              <a:buFont typeface="Arial" panose="020B0604020202020204" pitchFamily="34" charset="0"/>
              <a:buNone/>
            </a:pPr>
            <a:endParaRPr lang="en-AU" sz="1800" dirty="0"/>
          </a:p>
          <a:p>
            <a:pPr>
              <a:lnSpc>
                <a:spcPct val="120000"/>
              </a:lnSpc>
            </a:pPr>
            <a:endParaRPr lang="en-US" sz="1800" dirty="0"/>
          </a:p>
        </p:txBody>
      </p:sp>
      <p:sp>
        <p:nvSpPr>
          <p:cNvPr id="28" name="Content Placeholder 2">
            <a:extLst>
              <a:ext uri="{FF2B5EF4-FFF2-40B4-BE49-F238E27FC236}">
                <a16:creationId xmlns:a16="http://schemas.microsoft.com/office/drawing/2014/main" id="{7C104C66-2AC2-8116-9628-F2626C9E5A5F}"/>
              </a:ext>
            </a:extLst>
          </p:cNvPr>
          <p:cNvSpPr txBox="1">
            <a:spLocks/>
          </p:cNvSpPr>
          <p:nvPr/>
        </p:nvSpPr>
        <p:spPr>
          <a:xfrm>
            <a:off x="2133208" y="4457729"/>
            <a:ext cx="3728764" cy="1125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9370B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AU" sz="1800" b="1" dirty="0"/>
              <a:t>63% </a:t>
            </a:r>
            <a:r>
              <a:rPr lang="en-AU" sz="1800" dirty="0"/>
              <a:t>of children said they join in more </a:t>
            </a:r>
            <a:r>
              <a:rPr lang="en-AU" sz="1800" b="1" dirty="0">
                <a:solidFill>
                  <a:srgbClr val="9370B1"/>
                </a:solidFill>
              </a:rPr>
              <a:t>physical activities</a:t>
            </a:r>
            <a:r>
              <a:rPr lang="en-AU" sz="1800" dirty="0"/>
              <a:t> when at the Y</a:t>
            </a:r>
          </a:p>
          <a:p>
            <a:pPr marL="0" indent="0">
              <a:lnSpc>
                <a:spcPct val="120000"/>
              </a:lnSpc>
              <a:buFont typeface="Arial" panose="020B0604020202020204" pitchFamily="34" charset="0"/>
              <a:buNone/>
            </a:pPr>
            <a:endParaRPr lang="en-AU" sz="1800" dirty="0"/>
          </a:p>
          <a:p>
            <a:pPr marL="0" indent="0">
              <a:lnSpc>
                <a:spcPct val="120000"/>
              </a:lnSpc>
              <a:buFont typeface="Arial" panose="020B0604020202020204" pitchFamily="34" charset="0"/>
              <a:buNone/>
            </a:pPr>
            <a:endParaRPr lang="en-AU" sz="1800" dirty="0"/>
          </a:p>
          <a:p>
            <a:pPr>
              <a:lnSpc>
                <a:spcPct val="120000"/>
              </a:lnSpc>
            </a:pPr>
            <a:endParaRPr lang="en-US" sz="1800" dirty="0"/>
          </a:p>
        </p:txBody>
      </p:sp>
      <p:sp>
        <p:nvSpPr>
          <p:cNvPr id="29" name="Content Placeholder 2">
            <a:extLst>
              <a:ext uri="{FF2B5EF4-FFF2-40B4-BE49-F238E27FC236}">
                <a16:creationId xmlns:a16="http://schemas.microsoft.com/office/drawing/2014/main" id="{EE8544BC-F799-130B-974B-B0603771033A}"/>
              </a:ext>
            </a:extLst>
          </p:cNvPr>
          <p:cNvSpPr txBox="1">
            <a:spLocks/>
          </p:cNvSpPr>
          <p:nvPr/>
        </p:nvSpPr>
        <p:spPr>
          <a:xfrm>
            <a:off x="7466826" y="4609521"/>
            <a:ext cx="3948555" cy="1125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9370B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AU" sz="1800" b="1" dirty="0"/>
              <a:t>77% </a:t>
            </a:r>
            <a:r>
              <a:rPr lang="en-AU" sz="1800" dirty="0"/>
              <a:t>of children said they </a:t>
            </a:r>
            <a:r>
              <a:rPr lang="en-AU" sz="1800" b="1" dirty="0">
                <a:solidFill>
                  <a:srgbClr val="9370B1"/>
                </a:solidFill>
              </a:rPr>
              <a:t>feel happier </a:t>
            </a:r>
            <a:r>
              <a:rPr lang="en-AU" sz="1800" dirty="0"/>
              <a:t>to play, learn and have fun</a:t>
            </a:r>
          </a:p>
          <a:p>
            <a:pPr>
              <a:lnSpc>
                <a:spcPct val="120000"/>
              </a:lnSpc>
            </a:pPr>
            <a:endParaRPr lang="en-US" sz="1800" dirty="0"/>
          </a:p>
        </p:txBody>
      </p:sp>
      <p:sp>
        <p:nvSpPr>
          <p:cNvPr id="30" name="Content Placeholder 2">
            <a:extLst>
              <a:ext uri="{FF2B5EF4-FFF2-40B4-BE49-F238E27FC236}">
                <a16:creationId xmlns:a16="http://schemas.microsoft.com/office/drawing/2014/main" id="{55F1F5FA-BB3E-60E8-052E-4180994453C7}"/>
              </a:ext>
            </a:extLst>
          </p:cNvPr>
          <p:cNvSpPr txBox="1">
            <a:spLocks/>
          </p:cNvSpPr>
          <p:nvPr/>
        </p:nvSpPr>
        <p:spPr>
          <a:xfrm>
            <a:off x="7466826" y="1685926"/>
            <a:ext cx="3930502" cy="844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9370B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AU" sz="1800" b="1" dirty="0"/>
              <a:t>66% </a:t>
            </a:r>
            <a:r>
              <a:rPr lang="en-AU" sz="1800" dirty="0"/>
              <a:t>of children reported they </a:t>
            </a:r>
            <a:r>
              <a:rPr lang="en-AU" sz="1800" b="1" dirty="0">
                <a:solidFill>
                  <a:srgbClr val="9370B1"/>
                </a:solidFill>
              </a:rPr>
              <a:t>feel more confident </a:t>
            </a:r>
            <a:r>
              <a:rPr lang="en-AU" sz="1800" dirty="0"/>
              <a:t>in themselves</a:t>
            </a:r>
          </a:p>
          <a:p>
            <a:pPr>
              <a:lnSpc>
                <a:spcPct val="120000"/>
              </a:lnSpc>
            </a:pPr>
            <a:endParaRPr lang="en-US" sz="1800" dirty="0"/>
          </a:p>
        </p:txBody>
      </p:sp>
      <p:sp>
        <p:nvSpPr>
          <p:cNvPr id="31" name="Content Placeholder 2">
            <a:extLst>
              <a:ext uri="{FF2B5EF4-FFF2-40B4-BE49-F238E27FC236}">
                <a16:creationId xmlns:a16="http://schemas.microsoft.com/office/drawing/2014/main" id="{C80A173F-1AE1-5707-FBA2-CA3E8BBA42D9}"/>
              </a:ext>
            </a:extLst>
          </p:cNvPr>
          <p:cNvSpPr txBox="1">
            <a:spLocks/>
          </p:cNvSpPr>
          <p:nvPr/>
        </p:nvSpPr>
        <p:spPr>
          <a:xfrm>
            <a:off x="7457399" y="3162461"/>
            <a:ext cx="4020223" cy="844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9370B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AU" sz="1800" b="1" dirty="0"/>
              <a:t>68% </a:t>
            </a:r>
            <a:r>
              <a:rPr lang="en-AU" sz="1800" dirty="0"/>
              <a:t>of children reported they have</a:t>
            </a:r>
            <a:r>
              <a:rPr lang="en-AU" sz="1800" b="1" dirty="0">
                <a:solidFill>
                  <a:srgbClr val="9370B1"/>
                </a:solidFill>
              </a:rPr>
              <a:t> learnt </a:t>
            </a:r>
            <a:r>
              <a:rPr lang="en-AU" sz="1800" dirty="0"/>
              <a:t>something new at the Y</a:t>
            </a:r>
          </a:p>
          <a:p>
            <a:pPr>
              <a:lnSpc>
                <a:spcPct val="120000"/>
              </a:lnSpc>
            </a:pPr>
            <a:endParaRPr lang="en-US" sz="1800" dirty="0"/>
          </a:p>
        </p:txBody>
      </p:sp>
    </p:spTree>
    <p:extLst>
      <p:ext uri="{BB962C8B-B14F-4D97-AF65-F5344CB8AC3E}">
        <p14:creationId xmlns:p14="http://schemas.microsoft.com/office/powerpoint/2010/main" val="122494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68EB-BCBD-4AD4-8B29-31EA24D4AD74}"/>
              </a:ext>
            </a:extLst>
          </p:cNvPr>
          <p:cNvSpPr>
            <a:spLocks noGrp="1"/>
          </p:cNvSpPr>
          <p:nvPr>
            <p:ph type="title"/>
          </p:nvPr>
        </p:nvSpPr>
        <p:spPr>
          <a:xfrm>
            <a:off x="838200" y="365125"/>
            <a:ext cx="10515600" cy="1325563"/>
          </a:xfrm>
        </p:spPr>
        <p:txBody>
          <a:bodyPr/>
          <a:lstStyle/>
          <a:p>
            <a:r>
              <a:rPr lang="en-AU" dirty="0"/>
              <a:t>Our Program</a:t>
            </a:r>
          </a:p>
        </p:txBody>
      </p:sp>
      <p:sp>
        <p:nvSpPr>
          <p:cNvPr id="3" name="Content Placeholder 2">
            <a:extLst>
              <a:ext uri="{FF2B5EF4-FFF2-40B4-BE49-F238E27FC236}">
                <a16:creationId xmlns:a16="http://schemas.microsoft.com/office/drawing/2014/main" id="{D7F3710A-8C2A-41EE-BB16-5F64FBBFE0F2}"/>
              </a:ext>
            </a:extLst>
          </p:cNvPr>
          <p:cNvSpPr>
            <a:spLocks noGrp="1"/>
          </p:cNvSpPr>
          <p:nvPr>
            <p:ph idx="1"/>
          </p:nvPr>
        </p:nvSpPr>
        <p:spPr/>
        <p:txBody>
          <a:bodyPr>
            <a:normAutofit fontScale="62500" lnSpcReduction="20000"/>
          </a:bodyPr>
          <a:lstStyle/>
          <a:p>
            <a:pPr marL="171450" marR="0" lvl="0" indent="-171450" algn="l" defTabSz="685800" rtl="0" eaLnBrk="1" fontAlgn="auto" latinLnBrk="0" hangingPunct="1">
              <a:lnSpc>
                <a:spcPct val="140000"/>
              </a:lnSpc>
              <a:spcBef>
                <a:spcPts val="75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ea typeface="+mn-ea"/>
                <a:cs typeface="+mn-cs"/>
              </a:rPr>
              <a:t>We provide resilient, resourceful and respectful environments where </a:t>
            </a:r>
            <a:r>
              <a:rPr kumimoji="0" lang="en-AU" sz="2800" b="0" i="0" u="none" strike="noStrike" kern="1200" cap="none" spc="0" normalizeH="0" baseline="0" noProof="0" dirty="0">
                <a:ln>
                  <a:noFill/>
                </a:ln>
                <a:solidFill>
                  <a:srgbClr val="7030A0"/>
                </a:solidFill>
                <a:effectLst/>
                <a:uLnTx/>
                <a:uFillTx/>
                <a:ea typeface="+mn-ea"/>
                <a:cs typeface="+mn-cs"/>
              </a:rPr>
              <a:t>children can learn and thrive</a:t>
            </a:r>
            <a:r>
              <a:rPr kumimoji="0" lang="en-AU" sz="2800" b="0" i="0" u="none" strike="noStrike" kern="1200" cap="none" spc="0" normalizeH="0" baseline="0" noProof="0" dirty="0">
                <a:ln>
                  <a:noFill/>
                </a:ln>
                <a:solidFill>
                  <a:prstClr val="black"/>
                </a:solidFill>
                <a:effectLst/>
                <a:uLnTx/>
                <a:uFillTx/>
                <a:ea typeface="+mn-ea"/>
                <a:cs typeface="+mn-cs"/>
              </a:rPr>
              <a:t>, have fun, feel safe, make friends and build confidence</a:t>
            </a:r>
          </a:p>
          <a:p>
            <a:pPr marL="171450" marR="0" lvl="0" indent="-171450" algn="l" defTabSz="685800" rtl="0" eaLnBrk="1" fontAlgn="auto" latinLnBrk="0" hangingPunct="1">
              <a:lnSpc>
                <a:spcPct val="140000"/>
              </a:lnSpc>
              <a:spcBef>
                <a:spcPts val="75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ea typeface="+mn-ea"/>
                <a:cs typeface="+mn-cs"/>
              </a:rPr>
              <a:t>We </a:t>
            </a:r>
            <a:r>
              <a:rPr kumimoji="0" lang="en-AU" sz="2800" b="0" i="0" u="none" strike="noStrike" kern="1200" cap="none" spc="0" normalizeH="0" baseline="0" noProof="0">
                <a:ln>
                  <a:noFill/>
                </a:ln>
                <a:solidFill>
                  <a:prstClr val="black"/>
                </a:solidFill>
                <a:effectLst/>
                <a:uLnTx/>
                <a:uFillTx/>
                <a:ea typeface="+mn-ea"/>
                <a:cs typeface="+mn-cs"/>
              </a:rPr>
              <a:t>provide an </a:t>
            </a:r>
            <a:r>
              <a:rPr kumimoji="0" lang="en-AU" sz="2800" b="0" i="0" u="none" strike="noStrike" kern="1200" cap="none" spc="0" normalizeH="0" baseline="0" noProof="0" dirty="0">
                <a:ln>
                  <a:noFill/>
                </a:ln>
                <a:solidFill>
                  <a:srgbClr val="7030A0"/>
                </a:solidFill>
                <a:effectLst/>
                <a:uLnTx/>
                <a:uFillTx/>
                <a:ea typeface="+mn-ea"/>
                <a:cs typeface="+mn-cs"/>
              </a:rPr>
              <a:t>engaging and varied program of activities</a:t>
            </a:r>
            <a:r>
              <a:rPr kumimoji="0" lang="en-AU" sz="2800" b="0" i="0" u="none" strike="noStrike" kern="1200" cap="none" spc="0" normalizeH="0" baseline="0" noProof="0" dirty="0">
                <a:ln>
                  <a:noFill/>
                </a:ln>
                <a:solidFill>
                  <a:prstClr val="black"/>
                </a:solidFill>
                <a:effectLst/>
                <a:uLnTx/>
                <a:uFillTx/>
                <a:ea typeface="+mn-ea"/>
                <a:cs typeface="+mn-cs"/>
              </a:rPr>
              <a:t>, with a mix of creative, athletic and educational pursuits </a:t>
            </a:r>
          </a:p>
          <a:p>
            <a:pPr marL="171450" marR="0" lvl="0" indent="-171450" algn="l" defTabSz="685800" rtl="0" eaLnBrk="1" fontAlgn="auto" latinLnBrk="0" hangingPunct="1">
              <a:lnSpc>
                <a:spcPct val="140000"/>
              </a:lnSpc>
              <a:spcBef>
                <a:spcPts val="75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ea typeface="+mn-ea"/>
                <a:cs typeface="+mn-cs"/>
              </a:rPr>
              <a:t>Working in </a:t>
            </a:r>
            <a:r>
              <a:rPr kumimoji="0" lang="en-AU" sz="2800" b="0" i="0" u="none" strike="noStrike" kern="1200" cap="none" spc="0" normalizeH="0" baseline="0" noProof="0" dirty="0">
                <a:ln>
                  <a:noFill/>
                </a:ln>
                <a:solidFill>
                  <a:srgbClr val="7030A0"/>
                </a:solidFill>
                <a:effectLst/>
                <a:uLnTx/>
                <a:uFillTx/>
                <a:ea typeface="+mn-ea"/>
                <a:cs typeface="+mn-cs"/>
              </a:rPr>
              <a:t>partnerships with families</a:t>
            </a:r>
            <a:r>
              <a:rPr kumimoji="0" lang="en-AU" sz="2800" b="0" i="0" u="none" strike="noStrike" kern="1200" cap="none" spc="0" normalizeH="0" baseline="0" noProof="0" dirty="0">
                <a:ln>
                  <a:noFill/>
                </a:ln>
                <a:solidFill>
                  <a:prstClr val="black"/>
                </a:solidFill>
                <a:effectLst/>
                <a:uLnTx/>
                <a:uFillTx/>
                <a:ea typeface="+mn-ea"/>
                <a:cs typeface="+mn-cs"/>
              </a:rPr>
              <a:t>, our Educators consistently use the “My Time Our Place” principles, practices and learning outcomes to guide their planning and maximise each child's engagement in the program and opportunities for learning and development</a:t>
            </a:r>
          </a:p>
          <a:p>
            <a:pPr marL="171450" marR="0" lvl="0" indent="-171450" algn="l" defTabSz="685800" rtl="0" eaLnBrk="1" fontAlgn="auto" latinLnBrk="0" hangingPunct="1">
              <a:lnSpc>
                <a:spcPct val="140000"/>
              </a:lnSpc>
              <a:spcBef>
                <a:spcPts val="75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ea typeface="+mn-ea"/>
                <a:cs typeface="+mn-cs"/>
              </a:rPr>
              <a:t>The daily program consists of activities that cater to the </a:t>
            </a:r>
            <a:r>
              <a:rPr kumimoji="0" lang="en-AU" sz="2800" b="0" i="0" u="none" strike="noStrike" kern="1200" cap="none" spc="0" normalizeH="0" baseline="0" noProof="0" dirty="0">
                <a:ln>
                  <a:noFill/>
                </a:ln>
                <a:solidFill>
                  <a:srgbClr val="7030A0"/>
                </a:solidFill>
                <a:effectLst/>
                <a:uLnTx/>
                <a:uFillTx/>
                <a:ea typeface="+mn-ea"/>
                <a:cs typeface="+mn-cs"/>
              </a:rPr>
              <a:t>different learning needs </a:t>
            </a:r>
            <a:r>
              <a:rPr kumimoji="0" lang="en-AU" sz="2800" b="0" i="0" u="none" strike="noStrike" kern="1200" cap="none" spc="0" normalizeH="0" baseline="0" noProof="0" dirty="0">
                <a:ln>
                  <a:noFill/>
                </a:ln>
                <a:solidFill>
                  <a:prstClr val="black"/>
                </a:solidFill>
                <a:effectLst/>
                <a:uLnTx/>
                <a:uFillTx/>
                <a:ea typeface="+mn-ea"/>
                <a:cs typeface="+mn-cs"/>
              </a:rPr>
              <a:t>of the children, such as play-based learning, sensory and nature experiences, creative and cultural arts activities, outdoor sports, open-ended play and exploration</a:t>
            </a:r>
          </a:p>
          <a:p>
            <a:pPr marL="171450" marR="0" lvl="0" indent="-171450" algn="l" defTabSz="685800" rtl="0" eaLnBrk="1" fontAlgn="auto" latinLnBrk="0" hangingPunct="1">
              <a:lnSpc>
                <a:spcPct val="140000"/>
              </a:lnSpc>
              <a:spcBef>
                <a:spcPts val="75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ea typeface="+mn-ea"/>
                <a:cs typeface="+mn-cs"/>
              </a:rPr>
              <a:t>We </a:t>
            </a:r>
            <a:r>
              <a:rPr kumimoji="0" lang="en-AU" sz="2800" b="0" i="0" u="none" strike="noStrike" kern="1200" cap="none" spc="0" normalizeH="0" baseline="0" noProof="0" dirty="0">
                <a:ln>
                  <a:noFill/>
                </a:ln>
                <a:solidFill>
                  <a:srgbClr val="7030A0"/>
                </a:solidFill>
                <a:effectLst/>
                <a:uLnTx/>
                <a:uFillTx/>
                <a:ea typeface="+mn-ea"/>
                <a:cs typeface="+mn-cs"/>
              </a:rPr>
              <a:t>listen to children’s voices </a:t>
            </a:r>
            <a:r>
              <a:rPr kumimoji="0" lang="en-AU" sz="2800" b="0" i="0" u="none" strike="noStrike" kern="1200" cap="none" spc="0" normalizeH="0" baseline="0" noProof="0" dirty="0">
                <a:ln>
                  <a:noFill/>
                </a:ln>
                <a:solidFill>
                  <a:prstClr val="black"/>
                </a:solidFill>
                <a:effectLst/>
                <a:uLnTx/>
                <a:uFillTx/>
                <a:ea typeface="+mn-ea"/>
                <a:cs typeface="+mn-cs"/>
              </a:rPr>
              <a:t>and integrate their aspirations into our program planning.</a:t>
            </a:r>
          </a:p>
        </p:txBody>
      </p:sp>
    </p:spTree>
    <p:extLst>
      <p:ext uri="{BB962C8B-B14F-4D97-AF65-F5344CB8AC3E}">
        <p14:creationId xmlns:p14="http://schemas.microsoft.com/office/powerpoint/2010/main" val="112799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1D32-DC12-4DDA-A684-D28BBD1F8012}"/>
              </a:ext>
            </a:extLst>
          </p:cNvPr>
          <p:cNvSpPr>
            <a:spLocks noGrp="1"/>
          </p:cNvSpPr>
          <p:nvPr>
            <p:ph type="title"/>
          </p:nvPr>
        </p:nvSpPr>
        <p:spPr>
          <a:xfrm>
            <a:off x="838200" y="365125"/>
            <a:ext cx="2897777" cy="1325563"/>
          </a:xfrm>
        </p:spPr>
        <p:txBody>
          <a:bodyPr/>
          <a:lstStyle/>
          <a:p>
            <a:r>
              <a:rPr lang="en-AU" dirty="0"/>
              <a:t>Our Team</a:t>
            </a:r>
          </a:p>
        </p:txBody>
      </p:sp>
      <p:sp>
        <p:nvSpPr>
          <p:cNvPr id="3" name="Content Placeholder 2">
            <a:extLst>
              <a:ext uri="{FF2B5EF4-FFF2-40B4-BE49-F238E27FC236}">
                <a16:creationId xmlns:a16="http://schemas.microsoft.com/office/drawing/2014/main" id="{EF5DA874-CD25-439D-AFDF-F6B78A115862}"/>
              </a:ext>
            </a:extLst>
          </p:cNvPr>
          <p:cNvSpPr>
            <a:spLocks noGrp="1"/>
          </p:cNvSpPr>
          <p:nvPr>
            <p:ph sz="half" idx="1"/>
          </p:nvPr>
        </p:nvSpPr>
        <p:spPr>
          <a:xfrm>
            <a:off x="838200" y="1825625"/>
            <a:ext cx="6000750" cy="4351338"/>
          </a:xfrm>
        </p:spPr>
        <p:txBody>
          <a:bodyPr>
            <a:normAutofit fontScale="55000" lnSpcReduction="20000"/>
          </a:bodyPr>
          <a:lstStyle/>
          <a:p>
            <a:pPr marL="0" indent="0">
              <a:lnSpc>
                <a:spcPct val="140000"/>
              </a:lnSpc>
              <a:buNone/>
            </a:pPr>
            <a:r>
              <a:rPr lang="en-AU" sz="2800" b="1" dirty="0">
                <a:solidFill>
                  <a:schemeClr val="accent1"/>
                </a:solidFill>
              </a:rPr>
              <a:t>In Centre </a:t>
            </a:r>
          </a:p>
          <a:p>
            <a:pPr marL="0" indent="0">
              <a:lnSpc>
                <a:spcPct val="140000"/>
              </a:lnSpc>
              <a:buNone/>
            </a:pPr>
            <a:r>
              <a:rPr lang="en-AU" sz="2800" dirty="0"/>
              <a:t>Each day, children and families will interact with our in centre teams, consisting a coordinator and educators. </a:t>
            </a:r>
          </a:p>
          <a:p>
            <a:pPr marL="0" indent="0">
              <a:lnSpc>
                <a:spcPct val="140000"/>
              </a:lnSpc>
              <a:buNone/>
            </a:pPr>
            <a:r>
              <a:rPr lang="en-AU" b="1" dirty="0">
                <a:solidFill>
                  <a:schemeClr val="accent1"/>
                </a:solidFill>
              </a:rPr>
              <a:t>Support Staff</a:t>
            </a:r>
          </a:p>
          <a:p>
            <a:pPr marL="0" indent="0">
              <a:lnSpc>
                <a:spcPct val="140000"/>
              </a:lnSpc>
              <a:buNone/>
            </a:pPr>
            <a:r>
              <a:rPr lang="en-AU" dirty="0"/>
              <a:t>We have a centralised enrolment team, as well as senior leadership team, who support our in centre teams and allow them to focus their attention on the children in attendance. </a:t>
            </a:r>
          </a:p>
          <a:p>
            <a:pPr marL="0" indent="0">
              <a:lnSpc>
                <a:spcPct val="140000"/>
              </a:lnSpc>
              <a:buNone/>
            </a:pPr>
            <a:r>
              <a:rPr lang="en-AU" sz="2800" b="1" dirty="0">
                <a:solidFill>
                  <a:schemeClr val="accent1"/>
                </a:solidFill>
              </a:rPr>
              <a:t>Safety &amp; Training </a:t>
            </a:r>
          </a:p>
          <a:p>
            <a:pPr marL="0" indent="0">
              <a:lnSpc>
                <a:spcPct val="140000"/>
              </a:lnSpc>
              <a:buNone/>
            </a:pPr>
            <a:r>
              <a:rPr lang="en-AU" sz="2800" dirty="0"/>
              <a:t>All staff must undergo Working with Children check, criminal </a:t>
            </a:r>
            <a:br>
              <a:rPr lang="en-AU" sz="2800" dirty="0"/>
            </a:br>
            <a:r>
              <a:rPr lang="en-AU" sz="2800" dirty="0"/>
              <a:t>history and reference checks prior to commencing, and </a:t>
            </a:r>
            <a:br>
              <a:rPr lang="en-AU" sz="2800" dirty="0"/>
            </a:br>
            <a:r>
              <a:rPr lang="en-AU" sz="2800" dirty="0"/>
              <a:t>complete ongoing mandatory safeguarding children training. </a:t>
            </a:r>
            <a:br>
              <a:rPr lang="en-AU" sz="2800" dirty="0"/>
            </a:br>
            <a:r>
              <a:rPr lang="en-AU" sz="2800" dirty="0"/>
              <a:t>Staff are also supported with ongoing professional </a:t>
            </a:r>
            <a:br>
              <a:rPr lang="en-AU" sz="2800" dirty="0"/>
            </a:br>
            <a:r>
              <a:rPr lang="en-AU" sz="2800" dirty="0"/>
              <a:t>development and training. </a:t>
            </a:r>
          </a:p>
        </p:txBody>
      </p:sp>
      <p:sp>
        <p:nvSpPr>
          <p:cNvPr id="9" name="TextBox 8">
            <a:extLst>
              <a:ext uri="{FF2B5EF4-FFF2-40B4-BE49-F238E27FC236}">
                <a16:creationId xmlns:a16="http://schemas.microsoft.com/office/drawing/2014/main" id="{A5098CCC-D722-4D7C-8089-707BACC560F7}"/>
              </a:ext>
            </a:extLst>
          </p:cNvPr>
          <p:cNvSpPr txBox="1"/>
          <p:nvPr/>
        </p:nvSpPr>
        <p:spPr>
          <a:xfrm>
            <a:off x="6838950" y="1831370"/>
            <a:ext cx="4671408" cy="369332"/>
          </a:xfrm>
          <a:prstGeom prst="rect">
            <a:avLst/>
          </a:prstGeom>
          <a:noFill/>
        </p:spPr>
        <p:txBody>
          <a:bodyPr wrap="square" rtlCol="0">
            <a:spAutoFit/>
          </a:bodyPr>
          <a:lstStyle/>
          <a:p>
            <a:r>
              <a:rPr lang="en-AU" b="1" dirty="0"/>
              <a:t>Service Coordinator – Kate Ferrier</a:t>
            </a:r>
            <a:endParaRPr lang="en-AU" dirty="0">
              <a:highlight>
                <a:srgbClr val="FFFF00"/>
              </a:highlight>
            </a:endParaRPr>
          </a:p>
        </p:txBody>
      </p:sp>
      <p:sp>
        <p:nvSpPr>
          <p:cNvPr id="11" name="TextBox 10">
            <a:extLst>
              <a:ext uri="{FF2B5EF4-FFF2-40B4-BE49-F238E27FC236}">
                <a16:creationId xmlns:a16="http://schemas.microsoft.com/office/drawing/2014/main" id="{75FF5175-8F4D-48EE-9EDA-7E559A3D473B}"/>
              </a:ext>
            </a:extLst>
          </p:cNvPr>
          <p:cNvSpPr txBox="1"/>
          <p:nvPr/>
        </p:nvSpPr>
        <p:spPr>
          <a:xfrm>
            <a:off x="6008914" y="5831430"/>
            <a:ext cx="4885508" cy="369332"/>
          </a:xfrm>
          <a:prstGeom prst="rect">
            <a:avLst/>
          </a:prstGeom>
          <a:noFill/>
        </p:spPr>
        <p:txBody>
          <a:bodyPr wrap="square" rtlCol="0">
            <a:spAutoFit/>
          </a:bodyPr>
          <a:lstStyle/>
          <a:p>
            <a:r>
              <a:rPr lang="en-AU" b="1" dirty="0"/>
              <a:t>Educators – Kara Cooper and Corrie Bryce</a:t>
            </a:r>
            <a:endParaRPr lang="en-AU" dirty="0">
              <a:highlight>
                <a:srgbClr val="FFFF00"/>
              </a:highlight>
            </a:endParaRPr>
          </a:p>
        </p:txBody>
      </p:sp>
      <p:sp>
        <p:nvSpPr>
          <p:cNvPr id="15" name="Oval 14"/>
          <p:cNvSpPr/>
          <p:nvPr/>
        </p:nvSpPr>
        <p:spPr>
          <a:xfrm>
            <a:off x="8078100" y="370870"/>
            <a:ext cx="1584473" cy="1460500"/>
          </a:xfrm>
          <a:prstGeom prst="ellipse">
            <a:avLst/>
          </a:prstGeom>
          <a:blipFill dpi="0" rotWithShape="1">
            <a:blip r:embed="rId2"/>
            <a:srcRect/>
            <a:stretch>
              <a:fillRect l="-10000" t="-20000" r="-10000" b="-3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1100">
                <a:effectLst/>
                <a:ea typeface="Calibri" panose="020F0502020204030204" pitchFamily="34" charset="0"/>
                <a:cs typeface="Times New Roman" panose="02020603050405020304" pitchFamily="18" charset="0"/>
              </a:rPr>
              <a:t> </a:t>
            </a:r>
          </a:p>
        </p:txBody>
      </p:sp>
      <p:sp>
        <p:nvSpPr>
          <p:cNvPr id="16" name="Oval 15"/>
          <p:cNvSpPr/>
          <p:nvPr/>
        </p:nvSpPr>
        <p:spPr>
          <a:xfrm>
            <a:off x="8078100" y="2200702"/>
            <a:ext cx="1584473" cy="1460500"/>
          </a:xfrm>
          <a:prstGeom prst="ellipse">
            <a:avLst/>
          </a:prstGeom>
          <a:blipFill>
            <a:blip r:embed="rId3" cstate="print">
              <a:extLst>
                <a:ext uri="{28A0092B-C50C-407E-A947-70E740481C1C}">
                  <a14:useLocalDpi xmlns:a14="http://schemas.microsoft.com/office/drawing/2010/main" val="0"/>
                </a:ext>
              </a:extLst>
            </a:blip>
            <a:srcRect/>
            <a:stretch>
              <a:fillRect t="-17000" b="-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TextBox 17">
            <a:extLst>
              <a:ext uri="{FF2B5EF4-FFF2-40B4-BE49-F238E27FC236}">
                <a16:creationId xmlns:a16="http://schemas.microsoft.com/office/drawing/2014/main" id="{A5098CCC-D722-4D7C-8089-707BACC560F7}"/>
              </a:ext>
            </a:extLst>
          </p:cNvPr>
          <p:cNvSpPr txBox="1"/>
          <p:nvPr/>
        </p:nvSpPr>
        <p:spPr>
          <a:xfrm>
            <a:off x="6838950" y="3708799"/>
            <a:ext cx="4671408" cy="369332"/>
          </a:xfrm>
          <a:prstGeom prst="rect">
            <a:avLst/>
          </a:prstGeom>
          <a:noFill/>
        </p:spPr>
        <p:txBody>
          <a:bodyPr wrap="square" rtlCol="0">
            <a:spAutoFit/>
          </a:bodyPr>
          <a:lstStyle/>
          <a:p>
            <a:r>
              <a:rPr lang="en-AU" b="1" dirty="0"/>
              <a:t>Educational Leader – Meg Williamson</a:t>
            </a:r>
            <a:endParaRPr lang="en-AU" dirty="0">
              <a:highlight>
                <a:srgbClr val="FFFF00"/>
              </a:highlight>
            </a:endParaRPr>
          </a:p>
        </p:txBody>
      </p:sp>
      <p:sp>
        <p:nvSpPr>
          <p:cNvPr id="19" name="Oval 18" descr="S:\Children and Community Services\Children Services Common\WHS\Area 5\7. Staff\Kara Cooper\kara pic.jpg"/>
          <p:cNvSpPr/>
          <p:nvPr/>
        </p:nvSpPr>
        <p:spPr>
          <a:xfrm rot="5400000">
            <a:off x="7277772" y="4227380"/>
            <a:ext cx="1458058" cy="1445543"/>
          </a:xfrm>
          <a:prstGeom prst="ellipse">
            <a:avLst/>
          </a:prstGeom>
          <a:blipFill>
            <a:blip r:embed="rId4"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0" name="Picture 19"/>
          <p:cNvPicPr/>
          <p:nvPr/>
        </p:nvPicPr>
        <p:blipFill rotWithShape="1">
          <a:blip r:embed="rId5">
            <a:extLst>
              <a:ext uri="{28A0092B-C50C-407E-A947-70E740481C1C}">
                <a14:useLocalDpi xmlns:a14="http://schemas.microsoft.com/office/drawing/2010/main" val="0"/>
              </a:ext>
            </a:extLst>
          </a:blip>
          <a:srcRect l="-1618" r="-1618"/>
          <a:stretch/>
        </p:blipFill>
        <p:spPr>
          <a:xfrm>
            <a:off x="9174654" y="4226215"/>
            <a:ext cx="1491978" cy="1462224"/>
          </a:xfrm>
          <a:prstGeom prst="flowChartConnector">
            <a:avLst/>
          </a:prstGeom>
        </p:spPr>
      </p:pic>
    </p:spTree>
    <p:extLst>
      <p:ext uri="{BB962C8B-B14F-4D97-AF65-F5344CB8AC3E}">
        <p14:creationId xmlns:p14="http://schemas.microsoft.com/office/powerpoint/2010/main" val="199957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E524-4F13-4654-8DE5-EF475E8C232F}"/>
              </a:ext>
            </a:extLst>
          </p:cNvPr>
          <p:cNvSpPr>
            <a:spLocks noGrp="1"/>
          </p:cNvSpPr>
          <p:nvPr>
            <p:ph type="title"/>
          </p:nvPr>
        </p:nvSpPr>
        <p:spPr/>
        <p:txBody>
          <a:bodyPr/>
          <a:lstStyle/>
          <a:p>
            <a:r>
              <a:rPr lang="en-AU" dirty="0"/>
              <a:t>Kindy Children</a:t>
            </a:r>
          </a:p>
        </p:txBody>
      </p:sp>
      <p:sp>
        <p:nvSpPr>
          <p:cNvPr id="3" name="Content Placeholder 2">
            <a:extLst>
              <a:ext uri="{FF2B5EF4-FFF2-40B4-BE49-F238E27FC236}">
                <a16:creationId xmlns:a16="http://schemas.microsoft.com/office/drawing/2014/main" id="{DFA2A264-02C6-42DB-A676-611F115D6081}"/>
              </a:ext>
            </a:extLst>
          </p:cNvPr>
          <p:cNvSpPr>
            <a:spLocks noGrp="1"/>
          </p:cNvSpPr>
          <p:nvPr>
            <p:ph sz="half" idx="1"/>
          </p:nvPr>
        </p:nvSpPr>
        <p:spPr>
          <a:xfrm>
            <a:off x="838199" y="1825625"/>
            <a:ext cx="5553891" cy="4351338"/>
          </a:xfrm>
        </p:spPr>
        <p:txBody>
          <a:bodyPr>
            <a:normAutofit fontScale="62500" lnSpcReduction="20000"/>
          </a:bodyPr>
          <a:lstStyle/>
          <a:p>
            <a:pPr marL="0" indent="0">
              <a:lnSpc>
                <a:spcPct val="140000"/>
              </a:lnSpc>
              <a:buNone/>
            </a:pPr>
            <a:r>
              <a:rPr lang="en-AU" sz="2800" dirty="0"/>
              <a:t>The Y NSW will ensure Educators directly collect children </a:t>
            </a:r>
            <a:r>
              <a:rPr lang="en-AU" dirty="0"/>
              <a:t>from their classrooms in K block for afterschool care</a:t>
            </a:r>
            <a:r>
              <a:rPr lang="en-AU" sz="2800" dirty="0"/>
              <a:t>. For Before School Care,  Kindergarten children are always </a:t>
            </a:r>
            <a:r>
              <a:rPr lang="en-AU" dirty="0"/>
              <a:t>walked to their class lines and released to a Wamberal Public Staff member.</a:t>
            </a:r>
            <a:r>
              <a:rPr lang="en-AU" sz="2800" dirty="0"/>
              <a:t> Any preferences regarding particular arrangements are discussed and worked out collaboratively.</a:t>
            </a:r>
            <a:br>
              <a:rPr lang="en-AU" sz="2800" dirty="0"/>
            </a:br>
            <a:endParaRPr lang="en-AU" sz="2800" dirty="0"/>
          </a:p>
          <a:p>
            <a:pPr marL="0" indent="0">
              <a:lnSpc>
                <a:spcPct val="140000"/>
              </a:lnSpc>
              <a:buNone/>
            </a:pPr>
            <a:r>
              <a:rPr lang="en-AU" sz="2800" dirty="0"/>
              <a:t>Educators follow very clear policies and procedures in relation to effective supervision, dropping off and collection of children.</a:t>
            </a:r>
          </a:p>
        </p:txBody>
      </p:sp>
      <p:pic>
        <p:nvPicPr>
          <p:cNvPr id="7" name="FZxD5vx0pTg">
            <a:extLst>
              <a:ext uri="{FF2B5EF4-FFF2-40B4-BE49-F238E27FC236}">
                <a16:creationId xmlns:a16="http://schemas.microsoft.com/office/drawing/2014/main" id="{998A5B07-32E5-4123-8465-BBEC3E1D60B6}"/>
              </a:ext>
            </a:extLst>
          </p:cNvPr>
          <p:cNvPicPr>
            <a:picLocks noGrp="1" noRot="1" noChangeAspect="1"/>
          </p:cNvPicPr>
          <p:nvPr>
            <p:ph sz="half" idx="2"/>
            <a:videoFile r:link="rId1"/>
          </p:nvPr>
        </p:nvPicPr>
        <p:blipFill rotWithShape="1">
          <a:blip r:embed="rId3"/>
          <a:srcRect t="12719" b="12895"/>
          <a:stretch/>
        </p:blipFill>
        <p:spPr>
          <a:xfrm>
            <a:off x="7055544" y="2210071"/>
            <a:ext cx="4393482" cy="2451100"/>
          </a:xfrm>
          <a:prstGeom prst="roundRect">
            <a:avLst>
              <a:gd name="adj" fmla="val 5398"/>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7D75EEC6-4C30-45E7-9A15-455A6C7782F0}"/>
              </a:ext>
            </a:extLst>
          </p:cNvPr>
          <p:cNvSpPr txBox="1"/>
          <p:nvPr/>
        </p:nvSpPr>
        <p:spPr>
          <a:xfrm>
            <a:off x="6826944" y="4817396"/>
            <a:ext cx="4850682" cy="584775"/>
          </a:xfrm>
          <a:prstGeom prst="rect">
            <a:avLst/>
          </a:prstGeom>
          <a:noFill/>
        </p:spPr>
        <p:txBody>
          <a:bodyPr wrap="square" rtlCol="0">
            <a:spAutoFit/>
          </a:bodyPr>
          <a:lstStyle/>
          <a:p>
            <a:pPr algn="ctr"/>
            <a:r>
              <a:rPr lang="en-US" sz="1600" b="1" dirty="0">
                <a:solidFill>
                  <a:srgbClr val="7030A0"/>
                </a:solidFill>
              </a:rPr>
              <a:t>Watch this video to see how Ruby transitioned into big school and OSHC at the Y.</a:t>
            </a:r>
            <a:endParaRPr lang="en-AU" sz="1600" b="1" dirty="0">
              <a:solidFill>
                <a:srgbClr val="7030A0"/>
              </a:solidFill>
            </a:endParaRPr>
          </a:p>
        </p:txBody>
      </p:sp>
      <p:sp>
        <p:nvSpPr>
          <p:cNvPr id="9" name="TextBox 8">
            <a:extLst>
              <a:ext uri="{FF2B5EF4-FFF2-40B4-BE49-F238E27FC236}">
                <a16:creationId xmlns:a16="http://schemas.microsoft.com/office/drawing/2014/main" id="{EFF60D98-B123-4F74-9EC0-80FDBAB778FE}"/>
              </a:ext>
            </a:extLst>
          </p:cNvPr>
          <p:cNvSpPr txBox="1"/>
          <p:nvPr/>
        </p:nvSpPr>
        <p:spPr>
          <a:xfrm>
            <a:off x="6565614" y="5389119"/>
            <a:ext cx="5373342" cy="338554"/>
          </a:xfrm>
          <a:prstGeom prst="rect">
            <a:avLst/>
          </a:prstGeom>
          <a:noFill/>
        </p:spPr>
        <p:txBody>
          <a:bodyPr wrap="square" rtlCol="0">
            <a:spAutoFit/>
          </a:bodyPr>
          <a:lstStyle/>
          <a:p>
            <a:pPr algn="ctr"/>
            <a:r>
              <a:rPr lang="en-US" sz="1600" dirty="0">
                <a:hlinkClick r:id="rId4"/>
              </a:rPr>
              <a:t>https://youtu.be/FZxD5vx0pTg</a:t>
            </a:r>
            <a:r>
              <a:rPr lang="en-US" sz="1600" dirty="0"/>
              <a:t> </a:t>
            </a:r>
            <a:endParaRPr lang="en-AU" sz="1600" dirty="0"/>
          </a:p>
        </p:txBody>
      </p:sp>
    </p:spTree>
    <p:extLst>
      <p:ext uri="{BB962C8B-B14F-4D97-AF65-F5344CB8AC3E}">
        <p14:creationId xmlns:p14="http://schemas.microsoft.com/office/powerpoint/2010/main" val="309639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87B2-231F-446F-8C25-789BACD293A3}"/>
              </a:ext>
            </a:extLst>
          </p:cNvPr>
          <p:cNvSpPr>
            <a:spLocks noGrp="1"/>
          </p:cNvSpPr>
          <p:nvPr>
            <p:ph type="title"/>
          </p:nvPr>
        </p:nvSpPr>
        <p:spPr/>
        <p:txBody>
          <a:bodyPr/>
          <a:lstStyle/>
          <a:p>
            <a:r>
              <a:rPr lang="en-AU" dirty="0"/>
              <a:t>Our Fees</a:t>
            </a:r>
          </a:p>
        </p:txBody>
      </p:sp>
      <p:sp>
        <p:nvSpPr>
          <p:cNvPr id="3" name="Content Placeholder 2">
            <a:extLst>
              <a:ext uri="{FF2B5EF4-FFF2-40B4-BE49-F238E27FC236}">
                <a16:creationId xmlns:a16="http://schemas.microsoft.com/office/drawing/2014/main" id="{FC5DC993-1565-4585-8121-4B6143135ABF}"/>
              </a:ext>
            </a:extLst>
          </p:cNvPr>
          <p:cNvSpPr>
            <a:spLocks noGrp="1"/>
          </p:cNvSpPr>
          <p:nvPr>
            <p:ph sz="half" idx="1"/>
          </p:nvPr>
        </p:nvSpPr>
        <p:spPr/>
        <p:txBody>
          <a:bodyPr>
            <a:normAutofit fontScale="47500" lnSpcReduction="20000"/>
          </a:bodyPr>
          <a:lstStyle/>
          <a:p>
            <a:pPr marL="0" indent="0">
              <a:lnSpc>
                <a:spcPct val="130000"/>
              </a:lnSpc>
              <a:buNone/>
            </a:pPr>
            <a:r>
              <a:rPr lang="en-AU" sz="2800" b="1" dirty="0">
                <a:solidFill>
                  <a:schemeClr val="accent1"/>
                </a:solidFill>
              </a:rPr>
              <a:t>Before School Care </a:t>
            </a:r>
          </a:p>
          <a:p>
            <a:pPr marL="0" indent="0">
              <a:lnSpc>
                <a:spcPct val="130000"/>
              </a:lnSpc>
              <a:buNone/>
            </a:pPr>
            <a:r>
              <a:rPr lang="en-US" b="1" dirty="0">
                <a:solidFill>
                  <a:schemeClr val="accent1"/>
                </a:solidFill>
              </a:rPr>
              <a:t>Prices start at</a:t>
            </a:r>
            <a:endParaRPr lang="en-AU" sz="2800" b="1" dirty="0">
              <a:solidFill>
                <a:schemeClr val="accent1"/>
              </a:solidFill>
            </a:endParaRPr>
          </a:p>
          <a:p>
            <a:pPr marL="342900" indent="-342900">
              <a:lnSpc>
                <a:spcPct val="130000"/>
              </a:lnSpc>
              <a:buFont typeface="Wingdings" pitchFamily="2" charset="2"/>
              <a:buChar char="Ø"/>
            </a:pPr>
            <a:r>
              <a:rPr lang="en-AU" sz="2800" dirty="0">
                <a:cs typeface="Arial" pitchFamily="34" charset="0"/>
              </a:rPr>
              <a:t>Casual Bookings - $21.50</a:t>
            </a:r>
            <a:endParaRPr lang="en-AU" sz="2800" dirty="0">
              <a:solidFill>
                <a:srgbClr val="7030A0"/>
              </a:solidFill>
            </a:endParaRPr>
          </a:p>
          <a:p>
            <a:pPr marL="342900" indent="-342900">
              <a:lnSpc>
                <a:spcPct val="130000"/>
              </a:lnSpc>
              <a:buFont typeface="Wingdings" pitchFamily="2" charset="2"/>
              <a:buChar char="Ø"/>
            </a:pPr>
            <a:r>
              <a:rPr lang="en-AU" sz="2800" dirty="0">
                <a:cs typeface="Arial" pitchFamily="34" charset="0"/>
              </a:rPr>
              <a:t>Permanent Bookings - $19.50</a:t>
            </a:r>
            <a:endParaRPr lang="en-AU" sz="2800" dirty="0">
              <a:solidFill>
                <a:srgbClr val="7030A0"/>
              </a:solidFill>
              <a:cs typeface="Arial" pitchFamily="34" charset="0"/>
            </a:endParaRPr>
          </a:p>
          <a:p>
            <a:pPr marL="0" indent="0">
              <a:lnSpc>
                <a:spcPct val="130000"/>
              </a:lnSpc>
              <a:buNone/>
            </a:pPr>
            <a:r>
              <a:rPr lang="en-AU" sz="2800" b="1" dirty="0">
                <a:solidFill>
                  <a:schemeClr val="accent1"/>
                </a:solidFill>
              </a:rPr>
              <a:t>After School Care</a:t>
            </a:r>
          </a:p>
          <a:p>
            <a:pPr marL="342900" indent="-342900">
              <a:lnSpc>
                <a:spcPct val="130000"/>
              </a:lnSpc>
              <a:buFont typeface="Wingdings" pitchFamily="2" charset="2"/>
              <a:buChar char="Ø"/>
            </a:pPr>
            <a:r>
              <a:rPr lang="en-AU" sz="2800" dirty="0">
                <a:cs typeface="Arial" pitchFamily="34" charset="0"/>
              </a:rPr>
              <a:t>Casual Bookings - $30</a:t>
            </a:r>
            <a:endParaRPr lang="en-AU" sz="2800" dirty="0">
              <a:solidFill>
                <a:srgbClr val="7030A0"/>
              </a:solidFill>
            </a:endParaRPr>
          </a:p>
          <a:p>
            <a:pPr marL="342900" indent="-342900">
              <a:lnSpc>
                <a:spcPct val="130000"/>
              </a:lnSpc>
              <a:buFont typeface="Wingdings" pitchFamily="2" charset="2"/>
              <a:buChar char="Ø"/>
            </a:pPr>
            <a:r>
              <a:rPr lang="en-AU" sz="2800" dirty="0">
                <a:cs typeface="Arial" pitchFamily="34" charset="0"/>
              </a:rPr>
              <a:t>Permanent Bookings - $28</a:t>
            </a:r>
            <a:endParaRPr lang="en-AU" sz="2800" dirty="0">
              <a:solidFill>
                <a:srgbClr val="7030A0"/>
              </a:solidFill>
              <a:cs typeface="Arial" pitchFamily="34" charset="0"/>
            </a:endParaRPr>
          </a:p>
          <a:p>
            <a:pPr marL="0" indent="0">
              <a:lnSpc>
                <a:spcPct val="130000"/>
              </a:lnSpc>
              <a:buNone/>
            </a:pPr>
            <a:r>
              <a:rPr lang="en-AU" sz="2800" b="1" dirty="0">
                <a:solidFill>
                  <a:schemeClr val="accent1"/>
                </a:solidFill>
              </a:rPr>
              <a:t>Vacation Care </a:t>
            </a:r>
          </a:p>
          <a:p>
            <a:pPr marL="0" indent="0">
              <a:lnSpc>
                <a:spcPct val="130000"/>
              </a:lnSpc>
              <a:buNone/>
            </a:pPr>
            <a:r>
              <a:rPr lang="en-US" b="1" dirty="0">
                <a:solidFill>
                  <a:schemeClr val="accent1"/>
                </a:solidFill>
              </a:rPr>
              <a:t>Prices start at</a:t>
            </a:r>
            <a:endParaRPr lang="en-AU" sz="2800" b="1" dirty="0">
              <a:solidFill>
                <a:schemeClr val="accent1"/>
              </a:solidFill>
            </a:endParaRPr>
          </a:p>
          <a:p>
            <a:pPr>
              <a:lnSpc>
                <a:spcPct val="130000"/>
              </a:lnSpc>
              <a:buFont typeface="Wingdings" panose="05000000000000000000" pitchFamily="2" charset="2"/>
              <a:buChar char="Ø"/>
            </a:pPr>
            <a:r>
              <a:rPr lang="en-AU" sz="2900" dirty="0"/>
              <a:t>Casual bookings - $62</a:t>
            </a:r>
          </a:p>
          <a:p>
            <a:pPr>
              <a:lnSpc>
                <a:spcPct val="130000"/>
              </a:lnSpc>
            </a:pPr>
            <a:endParaRPr lang="en-AU" sz="2800" dirty="0">
              <a:solidFill>
                <a:srgbClr val="FF0000"/>
              </a:solidFill>
              <a:cs typeface="Arial" pitchFamily="34" charset="0"/>
            </a:endParaRPr>
          </a:p>
          <a:p>
            <a:pPr marL="0" indent="0">
              <a:lnSpc>
                <a:spcPct val="130000"/>
              </a:lnSpc>
              <a:buNone/>
            </a:pPr>
            <a:r>
              <a:rPr lang="en-AU" sz="1900" i="1" dirty="0">
                <a:cs typeface="Arial" pitchFamily="34" charset="0"/>
              </a:rPr>
              <a:t>* Fees are subject to change</a:t>
            </a:r>
          </a:p>
        </p:txBody>
      </p:sp>
      <p:sp>
        <p:nvSpPr>
          <p:cNvPr id="4" name="Content Placeholder 3">
            <a:extLst>
              <a:ext uri="{FF2B5EF4-FFF2-40B4-BE49-F238E27FC236}">
                <a16:creationId xmlns:a16="http://schemas.microsoft.com/office/drawing/2014/main" id="{B9F5AF8C-D26B-4B31-A265-EDC6DE43AAEF}"/>
              </a:ext>
            </a:extLst>
          </p:cNvPr>
          <p:cNvSpPr>
            <a:spLocks noGrp="1"/>
          </p:cNvSpPr>
          <p:nvPr>
            <p:ph sz="half" idx="2"/>
          </p:nvPr>
        </p:nvSpPr>
        <p:spPr/>
        <p:txBody>
          <a:bodyPr>
            <a:normAutofit fontScale="47500" lnSpcReduction="20000"/>
          </a:bodyPr>
          <a:lstStyle/>
          <a:p>
            <a:pPr marL="0" indent="0">
              <a:lnSpc>
                <a:spcPct val="140000"/>
              </a:lnSpc>
              <a:buNone/>
            </a:pPr>
            <a:r>
              <a:rPr lang="en-AU" b="1" dirty="0">
                <a:solidFill>
                  <a:schemeClr val="accent1"/>
                </a:solidFill>
              </a:rPr>
              <a:t>Childcare Subsidy</a:t>
            </a:r>
          </a:p>
          <a:p>
            <a:pPr marL="285750" indent="-285750">
              <a:lnSpc>
                <a:spcPct val="140000"/>
              </a:lnSpc>
              <a:buFont typeface="Arial" panose="020B0604020202020204" pitchFamily="34" charset="0"/>
              <a:buChar char="•"/>
            </a:pPr>
            <a:r>
              <a:rPr lang="en-AU" dirty="0"/>
              <a:t>The Y NSW is an approved provider of the </a:t>
            </a:r>
            <a:r>
              <a:rPr lang="en-AU" dirty="0">
                <a:solidFill>
                  <a:srgbClr val="7030A0"/>
                </a:solidFill>
              </a:rPr>
              <a:t>Child Care Subsidy</a:t>
            </a:r>
            <a:r>
              <a:rPr lang="en-AU" dirty="0">
                <a:solidFill>
                  <a:srgbClr val="FF173D"/>
                </a:solidFill>
              </a:rPr>
              <a:t> </a:t>
            </a:r>
            <a:r>
              <a:rPr lang="en-AU" dirty="0"/>
              <a:t>for Out of School Hours Care (OSHC).</a:t>
            </a:r>
          </a:p>
          <a:p>
            <a:pPr marL="285750" indent="-285750">
              <a:lnSpc>
                <a:spcPct val="140000"/>
              </a:lnSpc>
              <a:buFont typeface="Arial" panose="020B0604020202020204" pitchFamily="34" charset="0"/>
              <a:buChar char="•"/>
            </a:pPr>
            <a:r>
              <a:rPr lang="en-AU" dirty="0"/>
              <a:t>For eligible families enrolled in OSHC at the Y, the</a:t>
            </a:r>
            <a:r>
              <a:rPr lang="en-AU" dirty="0">
                <a:solidFill>
                  <a:srgbClr val="FF173D"/>
                </a:solidFill>
              </a:rPr>
              <a:t> </a:t>
            </a:r>
            <a:r>
              <a:rPr lang="en-AU" dirty="0">
                <a:solidFill>
                  <a:srgbClr val="7030A0"/>
                </a:solidFill>
              </a:rPr>
              <a:t>Child Care Subsidy </a:t>
            </a:r>
            <a:r>
              <a:rPr lang="en-AU" dirty="0"/>
              <a:t>(CCS) will assist with reducing the out of pocket child care costs and help to make child care more affordable.</a:t>
            </a:r>
          </a:p>
        </p:txBody>
      </p:sp>
    </p:spTree>
    <p:extLst>
      <p:ext uri="{BB962C8B-B14F-4D97-AF65-F5344CB8AC3E}">
        <p14:creationId xmlns:p14="http://schemas.microsoft.com/office/powerpoint/2010/main" val="267785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345B-DA2E-4794-A234-72430A689F8A}"/>
              </a:ext>
            </a:extLst>
          </p:cNvPr>
          <p:cNvSpPr>
            <a:spLocks noGrp="1"/>
          </p:cNvSpPr>
          <p:nvPr>
            <p:ph type="title"/>
          </p:nvPr>
        </p:nvSpPr>
        <p:spPr/>
        <p:txBody>
          <a:bodyPr/>
          <a:lstStyle/>
          <a:p>
            <a:r>
              <a:rPr lang="en-AU" dirty="0"/>
              <a:t>Programs</a:t>
            </a:r>
          </a:p>
        </p:txBody>
      </p:sp>
      <p:sp>
        <p:nvSpPr>
          <p:cNvPr id="3" name="Content Placeholder 2">
            <a:extLst>
              <a:ext uri="{FF2B5EF4-FFF2-40B4-BE49-F238E27FC236}">
                <a16:creationId xmlns:a16="http://schemas.microsoft.com/office/drawing/2014/main" id="{D8C8D690-BBF7-4D9B-BCE0-7D8FC27E461E}"/>
              </a:ext>
            </a:extLst>
          </p:cNvPr>
          <p:cNvSpPr>
            <a:spLocks noGrp="1"/>
          </p:cNvSpPr>
          <p:nvPr>
            <p:ph sz="half" idx="1"/>
          </p:nvPr>
        </p:nvSpPr>
        <p:spPr>
          <a:xfrm>
            <a:off x="838200" y="1825625"/>
            <a:ext cx="6540500" cy="4351338"/>
          </a:xfrm>
        </p:spPr>
        <p:txBody>
          <a:bodyPr>
            <a:normAutofit/>
          </a:bodyPr>
          <a:lstStyle/>
          <a:p>
            <a:pPr marL="0" indent="0">
              <a:lnSpc>
                <a:spcPct val="140000"/>
              </a:lnSpc>
              <a:buNone/>
            </a:pPr>
            <a:r>
              <a:rPr lang="en-AU" sz="1700" spc="-5" dirty="0">
                <a:ea typeface="Calibri" panose="020F0502020204030204" pitchFamily="34" charset="0"/>
              </a:rPr>
              <a:t>A</a:t>
            </a:r>
            <a:r>
              <a:rPr lang="en-AU" sz="1700" dirty="0">
                <a:ea typeface="Calibri" panose="020F0502020204030204" pitchFamily="34" charset="0"/>
              </a:rPr>
              <a:t>t</a:t>
            </a:r>
            <a:r>
              <a:rPr lang="en-AU" sz="1700" spc="10" dirty="0">
                <a:ea typeface="Calibri" panose="020F0502020204030204" pitchFamily="34" charset="0"/>
              </a:rPr>
              <a:t> </a:t>
            </a:r>
            <a:r>
              <a:rPr lang="en-AU" sz="1700" spc="5" dirty="0">
                <a:ea typeface="Calibri" panose="020F0502020204030204" pitchFamily="34" charset="0"/>
              </a:rPr>
              <a:t>t</a:t>
            </a:r>
            <a:r>
              <a:rPr lang="en-AU" sz="1700" dirty="0">
                <a:ea typeface="Calibri" panose="020F0502020204030204" pitchFamily="34" charset="0"/>
              </a:rPr>
              <a:t>he</a:t>
            </a:r>
            <a:r>
              <a:rPr lang="en-AU" sz="1700" spc="-10" dirty="0">
                <a:ea typeface="Calibri" panose="020F0502020204030204" pitchFamily="34" charset="0"/>
              </a:rPr>
              <a:t> </a:t>
            </a:r>
            <a:r>
              <a:rPr lang="en-AU" sz="1700" dirty="0">
                <a:ea typeface="Calibri" panose="020F0502020204030204" pitchFamily="34" charset="0"/>
              </a:rPr>
              <a:t>Y </a:t>
            </a:r>
            <a:r>
              <a:rPr lang="en-AU" sz="1700" spc="-5" dirty="0">
                <a:ea typeface="Calibri" panose="020F0502020204030204" pitchFamily="34" charset="0"/>
              </a:rPr>
              <a:t>N</a:t>
            </a:r>
            <a:r>
              <a:rPr lang="en-AU" sz="1700" spc="-40" dirty="0">
                <a:ea typeface="Calibri" panose="020F0502020204030204" pitchFamily="34" charset="0"/>
              </a:rPr>
              <a:t>S</a:t>
            </a:r>
            <a:r>
              <a:rPr lang="en-AU" sz="1700" spc="35" dirty="0">
                <a:ea typeface="Calibri" panose="020F0502020204030204" pitchFamily="34" charset="0"/>
              </a:rPr>
              <a:t>W</a:t>
            </a:r>
            <a:r>
              <a:rPr lang="en-AU" sz="1700" dirty="0">
                <a:ea typeface="Calibri" panose="020F0502020204030204" pitchFamily="34" charset="0"/>
              </a:rPr>
              <a:t>,</a:t>
            </a:r>
            <a:r>
              <a:rPr lang="en-AU" sz="1700" spc="-10" dirty="0">
                <a:ea typeface="Calibri" panose="020F0502020204030204" pitchFamily="34" charset="0"/>
              </a:rPr>
              <a:t> </a:t>
            </a:r>
            <a:r>
              <a:rPr lang="en-AU" sz="1700" spc="5" dirty="0">
                <a:ea typeface="Calibri" panose="020F0502020204030204" pitchFamily="34" charset="0"/>
              </a:rPr>
              <a:t>t</a:t>
            </a:r>
            <a:r>
              <a:rPr lang="en-AU" sz="1700" dirty="0">
                <a:ea typeface="Calibri" panose="020F0502020204030204" pitchFamily="34" charset="0"/>
              </a:rPr>
              <a:t>he</a:t>
            </a:r>
            <a:r>
              <a:rPr lang="en-AU" sz="1700" spc="-5" dirty="0">
                <a:ea typeface="Calibri" panose="020F0502020204030204" pitchFamily="34" charset="0"/>
              </a:rPr>
              <a:t> i</a:t>
            </a:r>
            <a:r>
              <a:rPr lang="en-AU" sz="1700" dirty="0">
                <a:ea typeface="Calibri" panose="020F0502020204030204" pitchFamily="34" charset="0"/>
              </a:rPr>
              <a:t>n</a:t>
            </a:r>
            <a:r>
              <a:rPr lang="en-AU" sz="1700" spc="-5" dirty="0">
                <a:ea typeface="Calibri" panose="020F0502020204030204" pitchFamily="34" charset="0"/>
              </a:rPr>
              <a:t>di</a:t>
            </a:r>
            <a:r>
              <a:rPr lang="en-AU" sz="1700" spc="-10" dirty="0">
                <a:ea typeface="Calibri" panose="020F0502020204030204" pitchFamily="34" charset="0"/>
              </a:rPr>
              <a:t>v</a:t>
            </a:r>
            <a:r>
              <a:rPr lang="en-AU" sz="1700" spc="5" dirty="0">
                <a:ea typeface="Calibri" panose="020F0502020204030204" pitchFamily="34" charset="0"/>
              </a:rPr>
              <a:t>i</a:t>
            </a:r>
            <a:r>
              <a:rPr lang="en-AU" sz="1700" dirty="0">
                <a:ea typeface="Calibri" panose="020F0502020204030204" pitchFamily="34" charset="0"/>
              </a:rPr>
              <a:t>d</a:t>
            </a:r>
            <a:r>
              <a:rPr lang="en-AU" sz="1700" spc="-5" dirty="0">
                <a:ea typeface="Calibri" panose="020F0502020204030204" pitchFamily="34" charset="0"/>
              </a:rPr>
              <a:t>u</a:t>
            </a:r>
            <a:r>
              <a:rPr lang="en-AU" sz="1700" dirty="0">
                <a:ea typeface="Calibri" panose="020F0502020204030204" pitchFamily="34" charset="0"/>
              </a:rPr>
              <a:t>a</a:t>
            </a:r>
            <a:r>
              <a:rPr lang="en-AU" sz="1700" spc="-5" dirty="0">
                <a:ea typeface="Calibri" panose="020F0502020204030204" pitchFamily="34" charset="0"/>
              </a:rPr>
              <a:t>li</a:t>
            </a:r>
            <a:r>
              <a:rPr lang="en-AU" sz="1700" spc="5" dirty="0">
                <a:ea typeface="Calibri" panose="020F0502020204030204" pitchFamily="34" charset="0"/>
              </a:rPr>
              <a:t>t</a:t>
            </a:r>
            <a:r>
              <a:rPr lang="en-AU" sz="1700" dirty="0">
                <a:ea typeface="Calibri" panose="020F0502020204030204" pitchFamily="34" charset="0"/>
              </a:rPr>
              <a:t>y</a:t>
            </a:r>
            <a:r>
              <a:rPr lang="en-AU" sz="1700" spc="-5" dirty="0">
                <a:ea typeface="Calibri" panose="020F0502020204030204" pitchFamily="34" charset="0"/>
              </a:rPr>
              <a:t> </a:t>
            </a:r>
            <a:r>
              <a:rPr lang="en-AU" sz="1700" dirty="0">
                <a:ea typeface="Calibri" panose="020F0502020204030204" pitchFamily="34" charset="0"/>
              </a:rPr>
              <a:t>of</a:t>
            </a:r>
            <a:r>
              <a:rPr lang="en-AU" sz="1700" spc="10" dirty="0">
                <a:ea typeface="Calibri" panose="020F0502020204030204" pitchFamily="34" charset="0"/>
              </a:rPr>
              <a:t> </a:t>
            </a:r>
            <a:r>
              <a:rPr lang="en-AU" sz="1700" dirty="0">
                <a:ea typeface="Calibri" panose="020F0502020204030204" pitchFamily="34" charset="0"/>
              </a:rPr>
              <a:t>e</a:t>
            </a:r>
            <a:r>
              <a:rPr lang="en-AU" sz="1700" spc="-5" dirty="0">
                <a:ea typeface="Calibri" panose="020F0502020204030204" pitchFamily="34" charset="0"/>
              </a:rPr>
              <a:t>a</a:t>
            </a:r>
            <a:r>
              <a:rPr lang="en-AU" sz="1700" dirty="0">
                <a:ea typeface="Calibri" panose="020F0502020204030204" pitchFamily="34" charset="0"/>
              </a:rPr>
              <a:t>ch </a:t>
            </a:r>
            <a:r>
              <a:rPr lang="en-AU" sz="1700" spc="-10" dirty="0">
                <a:ea typeface="Calibri" panose="020F0502020204030204" pitchFamily="34" charset="0"/>
              </a:rPr>
              <a:t>p</a:t>
            </a:r>
            <a:r>
              <a:rPr lang="en-AU" sz="1700" spc="5" dirty="0">
                <a:ea typeface="Calibri" panose="020F0502020204030204" pitchFamily="34" charset="0"/>
              </a:rPr>
              <a:t>r</a:t>
            </a:r>
            <a:r>
              <a:rPr lang="en-AU" sz="1700" spc="-15" dirty="0">
                <a:ea typeface="Calibri" panose="020F0502020204030204" pitchFamily="34" charset="0"/>
              </a:rPr>
              <a:t>o</a:t>
            </a:r>
            <a:r>
              <a:rPr lang="en-AU" sz="1700" spc="10" dirty="0">
                <a:ea typeface="Calibri" panose="020F0502020204030204" pitchFamily="34" charset="0"/>
              </a:rPr>
              <a:t>g</a:t>
            </a:r>
            <a:r>
              <a:rPr lang="en-AU" sz="1700" spc="5" dirty="0">
                <a:ea typeface="Calibri" panose="020F0502020204030204" pitchFamily="34" charset="0"/>
              </a:rPr>
              <a:t>r</a:t>
            </a:r>
            <a:r>
              <a:rPr lang="en-AU" sz="1700" spc="-15" dirty="0">
                <a:ea typeface="Calibri" panose="020F0502020204030204" pitchFamily="34" charset="0"/>
              </a:rPr>
              <a:t>a</a:t>
            </a:r>
            <a:r>
              <a:rPr lang="en-AU" sz="1700" dirty="0">
                <a:ea typeface="Calibri" panose="020F0502020204030204" pitchFamily="34" charset="0"/>
              </a:rPr>
              <a:t>m </a:t>
            </a:r>
            <a:r>
              <a:rPr lang="en-AU" sz="1700" spc="-5" dirty="0">
                <a:ea typeface="Calibri" panose="020F0502020204030204" pitchFamily="34" charset="0"/>
              </a:rPr>
              <a:t>i</a:t>
            </a:r>
            <a:r>
              <a:rPr lang="en-AU" sz="1700" dirty="0">
                <a:ea typeface="Calibri" panose="020F0502020204030204" pitchFamily="34" charset="0"/>
              </a:rPr>
              <a:t>s</a:t>
            </a:r>
            <a:r>
              <a:rPr lang="en-AU" sz="1700" spc="5" dirty="0">
                <a:ea typeface="Calibri" panose="020F0502020204030204" pitchFamily="34" charset="0"/>
              </a:rPr>
              <a:t> r</a:t>
            </a:r>
            <a:r>
              <a:rPr lang="en-AU" sz="1700" dirty="0">
                <a:ea typeface="Calibri" panose="020F0502020204030204" pitchFamily="34" charset="0"/>
              </a:rPr>
              <a:t>e</a:t>
            </a:r>
            <a:r>
              <a:rPr lang="en-AU" sz="1700" spc="-15" dirty="0">
                <a:ea typeface="Calibri" panose="020F0502020204030204" pitchFamily="34" charset="0"/>
              </a:rPr>
              <a:t>p</a:t>
            </a:r>
            <a:r>
              <a:rPr lang="en-AU" sz="1700" spc="5" dirty="0">
                <a:ea typeface="Calibri" panose="020F0502020204030204" pitchFamily="34" charset="0"/>
              </a:rPr>
              <a:t>r</a:t>
            </a:r>
            <a:r>
              <a:rPr lang="en-AU" sz="1700" dirty="0">
                <a:ea typeface="Calibri" panose="020F0502020204030204" pitchFamily="34" charset="0"/>
              </a:rPr>
              <a:t>es</a:t>
            </a:r>
            <a:r>
              <a:rPr lang="en-AU" sz="1700" spc="-5" dirty="0">
                <a:ea typeface="Calibri" panose="020F0502020204030204" pitchFamily="34" charset="0"/>
              </a:rPr>
              <a:t>e</a:t>
            </a:r>
            <a:r>
              <a:rPr lang="en-AU" sz="1700" dirty="0">
                <a:ea typeface="Calibri" panose="020F0502020204030204" pitchFamily="34" charset="0"/>
              </a:rPr>
              <a:t>nt</a:t>
            </a:r>
            <a:r>
              <a:rPr lang="en-AU" sz="1700" spc="-10" dirty="0">
                <a:ea typeface="Calibri" panose="020F0502020204030204" pitchFamily="34" charset="0"/>
              </a:rPr>
              <a:t>a</a:t>
            </a:r>
            <a:r>
              <a:rPr lang="en-AU" sz="1700" spc="5" dirty="0">
                <a:ea typeface="Calibri" panose="020F0502020204030204" pitchFamily="34" charset="0"/>
              </a:rPr>
              <a:t>t</a:t>
            </a:r>
            <a:r>
              <a:rPr lang="en-AU" sz="1700" spc="-5" dirty="0">
                <a:ea typeface="Calibri" panose="020F0502020204030204" pitchFamily="34" charset="0"/>
              </a:rPr>
              <a:t>i</a:t>
            </a:r>
            <a:r>
              <a:rPr lang="en-AU" sz="1700" spc="-10" dirty="0">
                <a:ea typeface="Calibri" panose="020F0502020204030204" pitchFamily="34" charset="0"/>
              </a:rPr>
              <a:t>v</a:t>
            </a:r>
            <a:r>
              <a:rPr lang="en-AU" sz="1700" dirty="0">
                <a:ea typeface="Calibri" panose="020F0502020204030204" pitchFamily="34" charset="0"/>
              </a:rPr>
              <a:t>e </a:t>
            </a:r>
            <a:r>
              <a:rPr lang="en-AU" sz="1700" spc="-10" dirty="0">
                <a:ea typeface="Calibri" panose="020F0502020204030204" pitchFamily="34" charset="0"/>
              </a:rPr>
              <a:t>o</a:t>
            </a:r>
            <a:r>
              <a:rPr lang="en-AU" sz="1700" dirty="0">
                <a:ea typeface="Calibri" panose="020F0502020204030204" pitchFamily="34" charset="0"/>
              </a:rPr>
              <a:t>f</a:t>
            </a:r>
            <a:r>
              <a:rPr lang="en-AU" sz="1700" spc="10" dirty="0">
                <a:ea typeface="Calibri" panose="020F0502020204030204" pitchFamily="34" charset="0"/>
              </a:rPr>
              <a:t> </a:t>
            </a:r>
            <a:r>
              <a:rPr lang="en-AU" sz="1700" spc="5" dirty="0">
                <a:ea typeface="Calibri" panose="020F0502020204030204" pitchFamily="34" charset="0"/>
              </a:rPr>
              <a:t>t</a:t>
            </a:r>
            <a:r>
              <a:rPr lang="en-AU" sz="1700" dirty="0">
                <a:ea typeface="Calibri" panose="020F0502020204030204" pitchFamily="34" charset="0"/>
              </a:rPr>
              <a:t>he</a:t>
            </a:r>
            <a:r>
              <a:rPr lang="en-AU" sz="1700" spc="-10" dirty="0">
                <a:ea typeface="Calibri" panose="020F0502020204030204" pitchFamily="34" charset="0"/>
              </a:rPr>
              <a:t> </a:t>
            </a:r>
            <a:r>
              <a:rPr lang="en-AU" sz="1700" spc="5" dirty="0">
                <a:ea typeface="Calibri" panose="020F0502020204030204" pitchFamily="34" charset="0"/>
              </a:rPr>
              <a:t>c</a:t>
            </a:r>
            <a:r>
              <a:rPr lang="en-AU" sz="1700" dirty="0">
                <a:ea typeface="Calibri" panose="020F0502020204030204" pitchFamily="34" charset="0"/>
              </a:rPr>
              <a:t>h</a:t>
            </a:r>
            <a:r>
              <a:rPr lang="en-AU" sz="1700" spc="-5" dirty="0">
                <a:ea typeface="Calibri" panose="020F0502020204030204" pitchFamily="34" charset="0"/>
              </a:rPr>
              <a:t>il</a:t>
            </a:r>
            <a:r>
              <a:rPr lang="en-AU" sz="1700" dirty="0">
                <a:ea typeface="Calibri" panose="020F0502020204030204" pitchFamily="34" charset="0"/>
              </a:rPr>
              <a:t>dren</a:t>
            </a:r>
            <a:r>
              <a:rPr lang="en-AU" sz="1700" spc="5" dirty="0">
                <a:ea typeface="Calibri" panose="020F0502020204030204" pitchFamily="34" charset="0"/>
              </a:rPr>
              <a:t> t</a:t>
            </a:r>
            <a:r>
              <a:rPr lang="en-AU" sz="1700" dirty="0">
                <a:ea typeface="Calibri" panose="020F0502020204030204" pitchFamily="34" charset="0"/>
              </a:rPr>
              <a:t>h</a:t>
            </a:r>
            <a:r>
              <a:rPr lang="en-AU" sz="1700" spc="-5" dirty="0">
                <a:ea typeface="Calibri" panose="020F0502020204030204" pitchFamily="34" charset="0"/>
              </a:rPr>
              <a:t>a</a:t>
            </a:r>
            <a:r>
              <a:rPr lang="en-AU" sz="1700" dirty="0">
                <a:ea typeface="Calibri" panose="020F0502020204030204" pitchFamily="34" charset="0"/>
              </a:rPr>
              <a:t>t a</a:t>
            </a:r>
            <a:r>
              <a:rPr lang="en-AU" sz="1700" spc="-10" dirty="0">
                <a:ea typeface="Calibri" panose="020F0502020204030204" pitchFamily="34" charset="0"/>
              </a:rPr>
              <a:t>t</a:t>
            </a:r>
            <a:r>
              <a:rPr lang="en-AU" sz="1700" spc="5" dirty="0">
                <a:ea typeface="Calibri" panose="020F0502020204030204" pitchFamily="34" charset="0"/>
              </a:rPr>
              <a:t>t</a:t>
            </a:r>
            <a:r>
              <a:rPr lang="en-AU" sz="1700" dirty="0">
                <a:ea typeface="Calibri" panose="020F0502020204030204" pitchFamily="34" charset="0"/>
              </a:rPr>
              <a:t>e</a:t>
            </a:r>
            <a:r>
              <a:rPr lang="en-AU" sz="1700" spc="-5" dirty="0">
                <a:ea typeface="Calibri" panose="020F0502020204030204" pitchFamily="34" charset="0"/>
              </a:rPr>
              <a:t>n</a:t>
            </a:r>
            <a:r>
              <a:rPr lang="en-AU" sz="1700" dirty="0">
                <a:ea typeface="Calibri" panose="020F0502020204030204" pitchFamily="34" charset="0"/>
              </a:rPr>
              <a:t>d</a:t>
            </a:r>
            <a:r>
              <a:rPr lang="en-AU" sz="1700" spc="-10" dirty="0">
                <a:ea typeface="Calibri" panose="020F0502020204030204" pitchFamily="34" charset="0"/>
              </a:rPr>
              <a:t> </a:t>
            </a:r>
            <a:r>
              <a:rPr lang="en-AU" sz="1700" spc="5" dirty="0">
                <a:ea typeface="Calibri" panose="020F0502020204030204" pitchFamily="34" charset="0"/>
              </a:rPr>
              <a:t>t</a:t>
            </a:r>
            <a:r>
              <a:rPr lang="en-AU" sz="1700" dirty="0">
                <a:ea typeface="Calibri" panose="020F0502020204030204" pitchFamily="34" charset="0"/>
              </a:rPr>
              <a:t>he</a:t>
            </a:r>
            <a:r>
              <a:rPr lang="en-AU" sz="1700" spc="-10" dirty="0">
                <a:ea typeface="Calibri" panose="020F0502020204030204" pitchFamily="34" charset="0"/>
              </a:rPr>
              <a:t> </a:t>
            </a:r>
            <a:r>
              <a:rPr lang="en-AU" sz="1700" dirty="0">
                <a:ea typeface="Calibri" panose="020F0502020204030204" pitchFamily="34" charset="0"/>
              </a:rPr>
              <a:t>s</a:t>
            </a:r>
            <a:r>
              <a:rPr lang="en-AU" sz="1700" spc="-15" dirty="0">
                <a:ea typeface="Calibri" panose="020F0502020204030204" pitchFamily="34" charset="0"/>
              </a:rPr>
              <a:t>e</a:t>
            </a:r>
            <a:r>
              <a:rPr lang="en-AU" sz="1700" spc="5" dirty="0">
                <a:ea typeface="Calibri" panose="020F0502020204030204" pitchFamily="34" charset="0"/>
              </a:rPr>
              <a:t>r</a:t>
            </a:r>
            <a:r>
              <a:rPr lang="en-AU" sz="1700" spc="-10" dirty="0">
                <a:ea typeface="Calibri" panose="020F0502020204030204" pitchFamily="34" charset="0"/>
              </a:rPr>
              <a:t>v</a:t>
            </a:r>
            <a:r>
              <a:rPr lang="en-AU" sz="1700" spc="-5" dirty="0">
                <a:ea typeface="Calibri" panose="020F0502020204030204" pitchFamily="34" charset="0"/>
              </a:rPr>
              <a:t>i</a:t>
            </a:r>
            <a:r>
              <a:rPr lang="en-AU" sz="1700" dirty="0">
                <a:ea typeface="Calibri" panose="020F0502020204030204" pitchFamily="34" charset="0"/>
              </a:rPr>
              <a:t>ce and </a:t>
            </a:r>
            <a:r>
              <a:rPr lang="en-AU" sz="1700" spc="5" dirty="0">
                <a:ea typeface="Calibri" panose="020F0502020204030204" pitchFamily="34" charset="0"/>
              </a:rPr>
              <a:t>E</a:t>
            </a:r>
            <a:r>
              <a:rPr lang="en-AU" sz="1700" dirty="0">
                <a:ea typeface="Calibri" panose="020F0502020204030204" pitchFamily="34" charset="0"/>
              </a:rPr>
              <a:t>d</a:t>
            </a:r>
            <a:r>
              <a:rPr lang="en-AU" sz="1700" spc="-5" dirty="0">
                <a:ea typeface="Calibri" panose="020F0502020204030204" pitchFamily="34" charset="0"/>
              </a:rPr>
              <a:t>u</a:t>
            </a:r>
            <a:r>
              <a:rPr lang="en-AU" sz="1700" dirty="0">
                <a:ea typeface="Calibri" panose="020F0502020204030204" pitchFamily="34" charset="0"/>
              </a:rPr>
              <a:t>cati</a:t>
            </a:r>
            <a:r>
              <a:rPr lang="en-AU" sz="1700" spc="-5" dirty="0">
                <a:ea typeface="Calibri" panose="020F0502020204030204" pitchFamily="34" charset="0"/>
              </a:rPr>
              <a:t>o</a:t>
            </a:r>
            <a:r>
              <a:rPr lang="en-AU" sz="1700" dirty="0">
                <a:ea typeface="Calibri" panose="020F0502020204030204" pitchFamily="34" charset="0"/>
              </a:rPr>
              <a:t>n</a:t>
            </a:r>
            <a:r>
              <a:rPr lang="en-AU" sz="1700" spc="-5" dirty="0">
                <a:ea typeface="Calibri" panose="020F0502020204030204" pitchFamily="34" charset="0"/>
              </a:rPr>
              <a:t>a</a:t>
            </a:r>
            <a:r>
              <a:rPr lang="en-AU" sz="1700" dirty="0">
                <a:ea typeface="Calibri" panose="020F0502020204030204" pitchFamily="34" charset="0"/>
              </a:rPr>
              <a:t>l</a:t>
            </a:r>
            <a:r>
              <a:rPr lang="en-AU" sz="1700" spc="5" dirty="0">
                <a:ea typeface="Calibri" panose="020F0502020204030204" pitchFamily="34" charset="0"/>
              </a:rPr>
              <a:t> </a:t>
            </a:r>
            <a:r>
              <a:rPr lang="en-AU" sz="1700" dirty="0">
                <a:ea typeface="Calibri" panose="020F0502020204030204" pitchFamily="34" charset="0"/>
              </a:rPr>
              <a:t>L</a:t>
            </a:r>
            <a:r>
              <a:rPr lang="en-AU" sz="1700" spc="-15" dirty="0">
                <a:ea typeface="Calibri" panose="020F0502020204030204" pitchFamily="34" charset="0"/>
              </a:rPr>
              <a:t>e</a:t>
            </a:r>
            <a:r>
              <a:rPr lang="en-AU" sz="1700" dirty="0">
                <a:ea typeface="Calibri" panose="020F0502020204030204" pitchFamily="34" charset="0"/>
              </a:rPr>
              <a:t>a</a:t>
            </a:r>
            <a:r>
              <a:rPr lang="en-AU" sz="1700" spc="-5" dirty="0">
                <a:ea typeface="Calibri" panose="020F0502020204030204" pitchFamily="34" charset="0"/>
              </a:rPr>
              <a:t>d</a:t>
            </a:r>
            <a:r>
              <a:rPr lang="en-AU" sz="1700" dirty="0">
                <a:ea typeface="Calibri" panose="020F0502020204030204" pitchFamily="34" charset="0"/>
              </a:rPr>
              <a:t>ers</a:t>
            </a:r>
            <a:r>
              <a:rPr lang="en-AU" sz="1700" spc="10" dirty="0">
                <a:ea typeface="Calibri" panose="020F0502020204030204" pitchFamily="34" charset="0"/>
              </a:rPr>
              <a:t> </a:t>
            </a:r>
            <a:r>
              <a:rPr lang="en-AU" sz="1700" dirty="0">
                <a:ea typeface="Calibri" panose="020F0502020204030204" pitchFamily="34" charset="0"/>
              </a:rPr>
              <a:t>d</a:t>
            </a:r>
            <a:r>
              <a:rPr lang="en-AU" sz="1700" spc="-5" dirty="0">
                <a:ea typeface="Calibri" panose="020F0502020204030204" pitchFamily="34" charset="0"/>
              </a:rPr>
              <a:t>e</a:t>
            </a:r>
            <a:r>
              <a:rPr lang="en-AU" sz="1700" spc="-10" dirty="0">
                <a:ea typeface="Calibri" panose="020F0502020204030204" pitchFamily="34" charset="0"/>
              </a:rPr>
              <a:t>v</a:t>
            </a:r>
            <a:r>
              <a:rPr lang="en-AU" sz="1700" dirty="0">
                <a:ea typeface="Calibri" panose="020F0502020204030204" pitchFamily="34" charset="0"/>
              </a:rPr>
              <a:t>e</a:t>
            </a:r>
            <a:r>
              <a:rPr lang="en-AU" sz="1700" spc="-5" dirty="0">
                <a:ea typeface="Calibri" panose="020F0502020204030204" pitchFamily="34" charset="0"/>
              </a:rPr>
              <a:t>l</a:t>
            </a:r>
            <a:r>
              <a:rPr lang="en-AU" sz="1700" dirty="0">
                <a:ea typeface="Calibri" panose="020F0502020204030204" pitchFamily="34" charset="0"/>
              </a:rPr>
              <a:t>op pr</a:t>
            </a:r>
            <a:r>
              <a:rPr lang="en-AU" sz="1700" spc="-10" dirty="0">
                <a:ea typeface="Calibri" panose="020F0502020204030204" pitchFamily="34" charset="0"/>
              </a:rPr>
              <a:t>o</a:t>
            </a:r>
            <a:r>
              <a:rPr lang="en-AU" sz="1700" spc="10" dirty="0">
                <a:ea typeface="Calibri" panose="020F0502020204030204" pitchFamily="34" charset="0"/>
              </a:rPr>
              <a:t>g</a:t>
            </a:r>
            <a:r>
              <a:rPr lang="en-AU" sz="1700" spc="5" dirty="0">
                <a:ea typeface="Calibri" panose="020F0502020204030204" pitchFamily="34" charset="0"/>
              </a:rPr>
              <a:t>r</a:t>
            </a:r>
            <a:r>
              <a:rPr lang="en-AU" sz="1700" spc="-15" dirty="0">
                <a:ea typeface="Calibri" panose="020F0502020204030204" pitchFamily="34" charset="0"/>
              </a:rPr>
              <a:t>a</a:t>
            </a:r>
            <a:r>
              <a:rPr lang="en-AU" sz="1700" spc="5" dirty="0">
                <a:ea typeface="Calibri" panose="020F0502020204030204" pitchFamily="34" charset="0"/>
              </a:rPr>
              <a:t>m</a:t>
            </a:r>
            <a:r>
              <a:rPr lang="en-AU" sz="1700" dirty="0">
                <a:ea typeface="Calibri" panose="020F0502020204030204" pitchFamily="34" charset="0"/>
              </a:rPr>
              <a:t>s</a:t>
            </a:r>
            <a:r>
              <a:rPr lang="en-AU" sz="1700" spc="-5" dirty="0">
                <a:ea typeface="Calibri" panose="020F0502020204030204" pitchFamily="34" charset="0"/>
              </a:rPr>
              <a:t> </a:t>
            </a:r>
            <a:r>
              <a:rPr lang="en-AU" sz="1700" spc="5" dirty="0">
                <a:ea typeface="Calibri" panose="020F0502020204030204" pitchFamily="34" charset="0"/>
              </a:rPr>
              <a:t>t</a:t>
            </a:r>
            <a:r>
              <a:rPr lang="en-AU" sz="1700" dirty="0">
                <a:ea typeface="Calibri" panose="020F0502020204030204" pitchFamily="34" charset="0"/>
              </a:rPr>
              <a:t>h</a:t>
            </a:r>
            <a:r>
              <a:rPr lang="en-AU" sz="1700" spc="-5" dirty="0">
                <a:ea typeface="Calibri" panose="020F0502020204030204" pitchFamily="34" charset="0"/>
              </a:rPr>
              <a:t>a</a:t>
            </a:r>
            <a:r>
              <a:rPr lang="en-AU" sz="1700" dirty="0">
                <a:ea typeface="Calibri" panose="020F0502020204030204" pitchFamily="34" charset="0"/>
              </a:rPr>
              <a:t>t are</a:t>
            </a:r>
            <a:r>
              <a:rPr lang="en-AU" sz="1700" spc="-5" dirty="0">
                <a:ea typeface="Calibri" panose="020F0502020204030204" pitchFamily="34" charset="0"/>
              </a:rPr>
              <a:t> </a:t>
            </a:r>
            <a:r>
              <a:rPr lang="en-AU" sz="1700" dirty="0">
                <a:ea typeface="Calibri" panose="020F0502020204030204" pitchFamily="34" charset="0"/>
              </a:rPr>
              <a:t>ch</a:t>
            </a:r>
            <a:r>
              <a:rPr lang="en-AU" sz="1700" spc="-5" dirty="0">
                <a:ea typeface="Calibri" panose="020F0502020204030204" pitchFamily="34" charset="0"/>
              </a:rPr>
              <a:t>il</a:t>
            </a:r>
            <a:r>
              <a:rPr lang="en-AU" sz="1700" spc="5" dirty="0">
                <a:ea typeface="Calibri" panose="020F0502020204030204" pitchFamily="34" charset="0"/>
              </a:rPr>
              <a:t>d-</a:t>
            </a:r>
            <a:r>
              <a:rPr lang="en-AU" sz="1700" spc="-10" dirty="0">
                <a:ea typeface="Calibri" panose="020F0502020204030204" pitchFamily="34" charset="0"/>
              </a:rPr>
              <a:t>c</a:t>
            </a:r>
            <a:r>
              <a:rPr lang="en-AU" sz="1700" dirty="0">
                <a:ea typeface="Calibri" panose="020F0502020204030204" pitchFamily="34" charset="0"/>
              </a:rPr>
              <a:t>e</a:t>
            </a:r>
            <a:r>
              <a:rPr lang="en-AU" sz="1700" spc="-5" dirty="0">
                <a:ea typeface="Calibri" panose="020F0502020204030204" pitchFamily="34" charset="0"/>
              </a:rPr>
              <a:t>n</a:t>
            </a:r>
            <a:r>
              <a:rPr lang="en-AU" sz="1700" spc="5" dirty="0">
                <a:ea typeface="Calibri" panose="020F0502020204030204" pitchFamily="34" charset="0"/>
              </a:rPr>
              <a:t>tr</a:t>
            </a:r>
            <a:r>
              <a:rPr lang="en-AU" sz="1700" dirty="0">
                <a:ea typeface="Calibri" panose="020F0502020204030204" pitchFamily="34" charset="0"/>
              </a:rPr>
              <a:t>e</a:t>
            </a:r>
            <a:r>
              <a:rPr lang="en-AU" sz="1700" spc="-15" dirty="0">
                <a:ea typeface="Calibri" panose="020F0502020204030204" pitchFamily="34" charset="0"/>
              </a:rPr>
              <a:t>d</a:t>
            </a:r>
            <a:r>
              <a:rPr lang="en-AU" sz="1700" dirty="0">
                <a:ea typeface="Calibri" panose="020F0502020204030204" pitchFamily="34" charset="0"/>
              </a:rPr>
              <a:t>. </a:t>
            </a:r>
          </a:p>
          <a:p>
            <a:pPr marL="0" indent="0">
              <a:lnSpc>
                <a:spcPct val="140000"/>
              </a:lnSpc>
              <a:buNone/>
            </a:pPr>
            <a:r>
              <a:rPr lang="en-AU" sz="1700" spc="5" dirty="0">
                <a:ea typeface="Calibri" panose="020F0502020204030204" pitchFamily="34" charset="0"/>
              </a:rPr>
              <a:t>O</a:t>
            </a:r>
            <a:r>
              <a:rPr lang="en-AU" sz="1700" dirty="0">
                <a:ea typeface="Calibri" panose="020F0502020204030204" pitchFamily="34" charset="0"/>
              </a:rPr>
              <a:t>ur</a:t>
            </a:r>
            <a:r>
              <a:rPr lang="en-AU" sz="1700" spc="-5" dirty="0">
                <a:ea typeface="Calibri" panose="020F0502020204030204" pitchFamily="34" charset="0"/>
              </a:rPr>
              <a:t> </a:t>
            </a:r>
            <a:r>
              <a:rPr lang="en-AU" sz="1700" dirty="0">
                <a:ea typeface="Calibri" panose="020F0502020204030204" pitchFamily="34" charset="0"/>
              </a:rPr>
              <a:t>h</a:t>
            </a:r>
            <a:r>
              <a:rPr lang="en-AU" sz="1700" spc="-5" dirty="0">
                <a:ea typeface="Calibri" panose="020F0502020204030204" pitchFamily="34" charset="0"/>
              </a:rPr>
              <a:t>oli</a:t>
            </a:r>
            <a:r>
              <a:rPr lang="en-AU" sz="1700" dirty="0">
                <a:ea typeface="Calibri" panose="020F0502020204030204" pitchFamily="34" charset="0"/>
              </a:rPr>
              <a:t>s</a:t>
            </a:r>
            <a:r>
              <a:rPr lang="en-AU" sz="1700" spc="5" dirty="0">
                <a:ea typeface="Calibri" panose="020F0502020204030204" pitchFamily="34" charset="0"/>
              </a:rPr>
              <a:t>t</a:t>
            </a:r>
            <a:r>
              <a:rPr lang="en-AU" sz="1700" spc="-5" dirty="0">
                <a:ea typeface="Calibri" panose="020F0502020204030204" pitchFamily="34" charset="0"/>
              </a:rPr>
              <a:t>i</a:t>
            </a:r>
            <a:r>
              <a:rPr lang="en-AU" sz="1700" dirty="0">
                <a:ea typeface="Calibri" panose="020F0502020204030204" pitchFamily="34" charset="0"/>
              </a:rPr>
              <a:t>c</a:t>
            </a:r>
            <a:r>
              <a:rPr lang="en-AU" sz="1700" spc="5" dirty="0">
                <a:ea typeface="Calibri" panose="020F0502020204030204" pitchFamily="34" charset="0"/>
              </a:rPr>
              <a:t> </a:t>
            </a:r>
            <a:r>
              <a:rPr lang="en-AU" sz="1700" dirty="0">
                <a:ea typeface="Calibri" panose="020F0502020204030204" pitchFamily="34" charset="0"/>
              </a:rPr>
              <a:t>a</a:t>
            </a:r>
            <a:r>
              <a:rPr lang="en-AU" sz="1700" spc="-5" dirty="0">
                <a:ea typeface="Calibri" panose="020F0502020204030204" pitchFamily="34" charset="0"/>
              </a:rPr>
              <a:t>p</a:t>
            </a:r>
            <a:r>
              <a:rPr lang="en-AU" sz="1700" spc="-15" dirty="0">
                <a:ea typeface="Calibri" panose="020F0502020204030204" pitchFamily="34" charset="0"/>
              </a:rPr>
              <a:t>p</a:t>
            </a:r>
            <a:r>
              <a:rPr lang="en-AU" sz="1700" spc="5" dirty="0">
                <a:ea typeface="Calibri" panose="020F0502020204030204" pitchFamily="34" charset="0"/>
              </a:rPr>
              <a:t>r</a:t>
            </a:r>
            <a:r>
              <a:rPr lang="en-AU" sz="1700" dirty="0">
                <a:ea typeface="Calibri" panose="020F0502020204030204" pitchFamily="34" charset="0"/>
              </a:rPr>
              <a:t>o</a:t>
            </a:r>
            <a:r>
              <a:rPr lang="en-AU" sz="1700" spc="-5" dirty="0">
                <a:ea typeface="Calibri" panose="020F0502020204030204" pitchFamily="34" charset="0"/>
              </a:rPr>
              <a:t>a</a:t>
            </a:r>
            <a:r>
              <a:rPr lang="en-AU" sz="1700" dirty="0">
                <a:ea typeface="Calibri" panose="020F0502020204030204" pitchFamily="34" charset="0"/>
              </a:rPr>
              <a:t>ch</a:t>
            </a:r>
            <a:r>
              <a:rPr lang="en-AU" sz="1700" spc="-10" dirty="0">
                <a:ea typeface="Calibri" panose="020F0502020204030204" pitchFamily="34" charset="0"/>
              </a:rPr>
              <a:t> </a:t>
            </a:r>
            <a:r>
              <a:rPr lang="en-AU" sz="1700" spc="5" dirty="0">
                <a:ea typeface="Calibri" panose="020F0502020204030204" pitchFamily="34" charset="0"/>
              </a:rPr>
              <a:t>r</a:t>
            </a:r>
            <a:r>
              <a:rPr lang="en-AU" sz="1700" dirty="0">
                <a:ea typeface="Calibri" panose="020F0502020204030204" pitchFamily="34" charset="0"/>
              </a:rPr>
              <a:t>e</a:t>
            </a:r>
            <a:r>
              <a:rPr lang="en-AU" sz="1700" spc="-15" dirty="0">
                <a:ea typeface="Calibri" panose="020F0502020204030204" pitchFamily="34" charset="0"/>
              </a:rPr>
              <a:t>c</a:t>
            </a:r>
            <a:r>
              <a:rPr lang="en-AU" sz="1700" dirty="0">
                <a:ea typeface="Calibri" panose="020F0502020204030204" pitchFamily="34" charset="0"/>
              </a:rPr>
              <a:t>o</a:t>
            </a:r>
            <a:r>
              <a:rPr lang="en-AU" sz="1700" spc="10" dirty="0">
                <a:ea typeface="Calibri" panose="020F0502020204030204" pitchFamily="34" charset="0"/>
              </a:rPr>
              <a:t>g</a:t>
            </a:r>
            <a:r>
              <a:rPr lang="en-AU" sz="1700" dirty="0">
                <a:ea typeface="Calibri" panose="020F0502020204030204" pitchFamily="34" charset="0"/>
              </a:rPr>
              <a:t>n</a:t>
            </a:r>
            <a:r>
              <a:rPr lang="en-AU" sz="1700" spc="-5" dirty="0">
                <a:ea typeface="Calibri" panose="020F0502020204030204" pitchFamily="34" charset="0"/>
              </a:rPr>
              <a:t>i</a:t>
            </a:r>
            <a:r>
              <a:rPr lang="en-AU" sz="1700" dirty="0">
                <a:ea typeface="Calibri" panose="020F0502020204030204" pitchFamily="34" charset="0"/>
              </a:rPr>
              <a:t>ses</a:t>
            </a:r>
            <a:r>
              <a:rPr lang="en-AU" sz="1700" spc="-10" dirty="0">
                <a:ea typeface="Calibri" panose="020F0502020204030204" pitchFamily="34" charset="0"/>
              </a:rPr>
              <a:t> </a:t>
            </a:r>
            <a:r>
              <a:rPr lang="en-AU" sz="1700" spc="5" dirty="0">
                <a:ea typeface="Calibri" panose="020F0502020204030204" pitchFamily="34" charset="0"/>
              </a:rPr>
              <a:t>t</a:t>
            </a:r>
            <a:r>
              <a:rPr lang="en-AU" sz="1700" dirty="0">
                <a:ea typeface="Calibri" panose="020F0502020204030204" pitchFamily="34" charset="0"/>
              </a:rPr>
              <a:t>he</a:t>
            </a:r>
            <a:r>
              <a:rPr lang="en-AU" sz="1700" spc="-10" dirty="0">
                <a:ea typeface="Calibri" panose="020F0502020204030204" pitchFamily="34" charset="0"/>
              </a:rPr>
              <a:t> </a:t>
            </a:r>
            <a:r>
              <a:rPr lang="en-AU" sz="1700" dirty="0">
                <a:ea typeface="Calibri" panose="020F0502020204030204" pitchFamily="34" charset="0"/>
              </a:rPr>
              <a:t>d</a:t>
            </a:r>
            <a:r>
              <a:rPr lang="en-AU" sz="1700" spc="-20" dirty="0">
                <a:ea typeface="Calibri" panose="020F0502020204030204" pitchFamily="34" charset="0"/>
              </a:rPr>
              <a:t>i</a:t>
            </a:r>
            <a:r>
              <a:rPr lang="en-AU" sz="1700" spc="5" dirty="0">
                <a:ea typeface="Calibri" panose="020F0502020204030204" pitchFamily="34" charset="0"/>
              </a:rPr>
              <a:t>f</a:t>
            </a:r>
            <a:r>
              <a:rPr lang="en-AU" sz="1700" spc="15" dirty="0">
                <a:ea typeface="Calibri" panose="020F0502020204030204" pitchFamily="34" charset="0"/>
              </a:rPr>
              <a:t>f</a:t>
            </a:r>
            <a:r>
              <a:rPr lang="en-AU" sz="1700" spc="-15" dirty="0">
                <a:ea typeface="Calibri" panose="020F0502020204030204" pitchFamily="34" charset="0"/>
              </a:rPr>
              <a:t>e</a:t>
            </a:r>
            <a:r>
              <a:rPr lang="en-AU" sz="1700" spc="5" dirty="0">
                <a:ea typeface="Calibri" panose="020F0502020204030204" pitchFamily="34" charset="0"/>
              </a:rPr>
              <a:t>r</a:t>
            </a:r>
            <a:r>
              <a:rPr lang="en-AU" sz="1700" dirty="0">
                <a:ea typeface="Calibri" panose="020F0502020204030204" pitchFamily="34" charset="0"/>
              </a:rPr>
              <a:t>e</a:t>
            </a:r>
            <a:r>
              <a:rPr lang="en-AU" sz="1700" spc="-5" dirty="0">
                <a:ea typeface="Calibri" panose="020F0502020204030204" pitchFamily="34" charset="0"/>
              </a:rPr>
              <a:t>n</a:t>
            </a:r>
            <a:r>
              <a:rPr lang="en-AU" sz="1700" dirty="0">
                <a:ea typeface="Calibri" panose="020F0502020204030204" pitchFamily="34" charset="0"/>
              </a:rPr>
              <a:t>ces</a:t>
            </a:r>
            <a:r>
              <a:rPr lang="en-AU" sz="1700" spc="-10" dirty="0">
                <a:ea typeface="Calibri" panose="020F0502020204030204" pitchFamily="34" charset="0"/>
              </a:rPr>
              <a:t> c</a:t>
            </a:r>
            <a:r>
              <a:rPr lang="en-AU" sz="1700" dirty="0">
                <a:ea typeface="Calibri" panose="020F0502020204030204" pitchFamily="34" charset="0"/>
              </a:rPr>
              <a:t>h</a:t>
            </a:r>
            <a:r>
              <a:rPr lang="en-AU" sz="1700" spc="-5" dirty="0">
                <a:ea typeface="Calibri" panose="020F0502020204030204" pitchFamily="34" charset="0"/>
              </a:rPr>
              <a:t>il</a:t>
            </a:r>
            <a:r>
              <a:rPr lang="en-AU" sz="1700" dirty="0">
                <a:ea typeface="Calibri" panose="020F0502020204030204" pitchFamily="34" charset="0"/>
              </a:rPr>
              <a:t>dren</a:t>
            </a:r>
            <a:r>
              <a:rPr lang="en-AU" sz="1700" spc="5" dirty="0">
                <a:ea typeface="Calibri" panose="020F0502020204030204" pitchFamily="34" charset="0"/>
              </a:rPr>
              <a:t> </a:t>
            </a:r>
            <a:r>
              <a:rPr lang="en-AU" sz="1700" dirty="0">
                <a:ea typeface="Calibri" panose="020F0502020204030204" pitchFamily="34" charset="0"/>
              </a:rPr>
              <a:t>h</a:t>
            </a:r>
            <a:r>
              <a:rPr lang="en-AU" sz="1700" spc="-5" dirty="0">
                <a:ea typeface="Calibri" panose="020F0502020204030204" pitchFamily="34" charset="0"/>
              </a:rPr>
              <a:t>a</a:t>
            </a:r>
            <a:r>
              <a:rPr lang="en-AU" sz="1700" spc="-10" dirty="0">
                <a:ea typeface="Calibri" panose="020F0502020204030204" pitchFamily="34" charset="0"/>
              </a:rPr>
              <a:t>v</a:t>
            </a:r>
            <a:r>
              <a:rPr lang="en-AU" sz="1700" dirty="0">
                <a:ea typeface="Calibri" panose="020F0502020204030204" pitchFamily="34" charset="0"/>
              </a:rPr>
              <a:t>e in h</a:t>
            </a:r>
            <a:r>
              <a:rPr lang="en-AU" sz="1700" spc="-5" dirty="0">
                <a:ea typeface="Calibri" panose="020F0502020204030204" pitchFamily="34" charset="0"/>
              </a:rPr>
              <a:t>o</a:t>
            </a:r>
            <a:r>
              <a:rPr lang="en-AU" sz="1700" dirty="0">
                <a:ea typeface="Calibri" panose="020F0502020204030204" pitchFamily="34" charset="0"/>
              </a:rPr>
              <a:t>w</a:t>
            </a:r>
            <a:r>
              <a:rPr lang="en-AU" sz="1700" spc="-10" dirty="0">
                <a:ea typeface="Calibri" panose="020F0502020204030204" pitchFamily="34" charset="0"/>
              </a:rPr>
              <a:t> </a:t>
            </a:r>
            <a:r>
              <a:rPr lang="en-AU" sz="1700" spc="5" dirty="0">
                <a:ea typeface="Calibri" panose="020F0502020204030204" pitchFamily="34" charset="0"/>
              </a:rPr>
              <a:t>t</a:t>
            </a:r>
            <a:r>
              <a:rPr lang="en-AU" sz="1700" dirty="0">
                <a:ea typeface="Calibri" panose="020F0502020204030204" pitchFamily="34" charset="0"/>
              </a:rPr>
              <a:t>h</a:t>
            </a:r>
            <a:r>
              <a:rPr lang="en-AU" sz="1700" spc="-5" dirty="0">
                <a:ea typeface="Calibri" panose="020F0502020204030204" pitchFamily="34" charset="0"/>
              </a:rPr>
              <a:t>e</a:t>
            </a:r>
            <a:r>
              <a:rPr lang="en-AU" sz="1700" dirty="0">
                <a:ea typeface="Calibri" panose="020F0502020204030204" pitchFamily="34" charset="0"/>
              </a:rPr>
              <a:t>y</a:t>
            </a:r>
            <a:r>
              <a:rPr lang="en-AU" sz="1700" spc="-5" dirty="0">
                <a:ea typeface="Calibri" panose="020F0502020204030204" pitchFamily="34" charset="0"/>
              </a:rPr>
              <a:t> l</a:t>
            </a:r>
            <a:r>
              <a:rPr lang="en-AU" sz="1700" dirty="0">
                <a:ea typeface="Calibri" panose="020F0502020204030204" pitchFamily="34" charset="0"/>
              </a:rPr>
              <a:t>e</a:t>
            </a:r>
            <a:r>
              <a:rPr lang="en-AU" sz="1700" spc="-5" dirty="0">
                <a:ea typeface="Calibri" panose="020F0502020204030204" pitchFamily="34" charset="0"/>
              </a:rPr>
              <a:t>a</a:t>
            </a:r>
            <a:r>
              <a:rPr lang="en-AU" sz="1700" spc="5" dirty="0">
                <a:ea typeface="Calibri" panose="020F0502020204030204" pitchFamily="34" charset="0"/>
              </a:rPr>
              <a:t>r</a:t>
            </a:r>
            <a:r>
              <a:rPr lang="en-AU" sz="1700" dirty="0">
                <a:ea typeface="Calibri" panose="020F0502020204030204" pitchFamily="34" charset="0"/>
              </a:rPr>
              <a:t>n and de</a:t>
            </a:r>
            <a:r>
              <a:rPr lang="en-AU" sz="1700" spc="-15" dirty="0">
                <a:ea typeface="Calibri" panose="020F0502020204030204" pitchFamily="34" charset="0"/>
              </a:rPr>
              <a:t>v</a:t>
            </a:r>
            <a:r>
              <a:rPr lang="en-AU" sz="1700" dirty="0">
                <a:ea typeface="Calibri" panose="020F0502020204030204" pitchFamily="34" charset="0"/>
              </a:rPr>
              <a:t>e</a:t>
            </a:r>
            <a:r>
              <a:rPr lang="en-AU" sz="1700" spc="-5" dirty="0">
                <a:ea typeface="Calibri" panose="020F0502020204030204" pitchFamily="34" charset="0"/>
              </a:rPr>
              <a:t>l</a:t>
            </a:r>
            <a:r>
              <a:rPr lang="en-AU" sz="1700" dirty="0">
                <a:ea typeface="Calibri" panose="020F0502020204030204" pitchFamily="34" charset="0"/>
              </a:rPr>
              <a:t>o</a:t>
            </a:r>
            <a:r>
              <a:rPr lang="en-AU" sz="1700" spc="20" dirty="0">
                <a:ea typeface="Calibri" panose="020F0502020204030204" pitchFamily="34" charset="0"/>
              </a:rPr>
              <a:t>p</a:t>
            </a:r>
            <a:r>
              <a:rPr lang="en-AU" sz="1700" dirty="0">
                <a:ea typeface="Calibri" panose="020F0502020204030204" pitchFamily="34" charset="0"/>
              </a:rPr>
              <a:t>,</a:t>
            </a:r>
            <a:r>
              <a:rPr lang="en-AU" sz="1700" spc="10" dirty="0">
                <a:ea typeface="Calibri" panose="020F0502020204030204" pitchFamily="34" charset="0"/>
              </a:rPr>
              <a:t> </a:t>
            </a:r>
            <a:r>
              <a:rPr lang="en-AU" sz="1700" dirty="0">
                <a:ea typeface="Calibri" panose="020F0502020204030204" pitchFamily="34" charset="0"/>
              </a:rPr>
              <a:t>so</a:t>
            </a:r>
            <a:r>
              <a:rPr lang="en-AU" sz="1700" spc="-5" dirty="0">
                <a:ea typeface="Calibri" panose="020F0502020204030204" pitchFamily="34" charset="0"/>
              </a:rPr>
              <a:t> </a:t>
            </a:r>
            <a:r>
              <a:rPr lang="en-AU" sz="1700" spc="-15" dirty="0">
                <a:ea typeface="Calibri" panose="020F0502020204030204" pitchFamily="34" charset="0"/>
              </a:rPr>
              <a:t>w</a:t>
            </a:r>
            <a:r>
              <a:rPr lang="en-AU" sz="1700" dirty="0">
                <a:ea typeface="Calibri" panose="020F0502020204030204" pitchFamily="34" charset="0"/>
              </a:rPr>
              <a:t>e ca</a:t>
            </a:r>
            <a:r>
              <a:rPr lang="en-AU" sz="1700" spc="5" dirty="0">
                <a:ea typeface="Calibri" panose="020F0502020204030204" pitchFamily="34" charset="0"/>
              </a:rPr>
              <a:t>t</a:t>
            </a:r>
            <a:r>
              <a:rPr lang="en-AU" sz="1700" spc="-15" dirty="0">
                <a:ea typeface="Calibri" panose="020F0502020204030204" pitchFamily="34" charset="0"/>
              </a:rPr>
              <a:t>e</a:t>
            </a:r>
            <a:r>
              <a:rPr lang="en-AU" sz="1700" dirty="0">
                <a:ea typeface="Calibri" panose="020F0502020204030204" pitchFamily="34" charset="0"/>
              </a:rPr>
              <a:t>r </a:t>
            </a:r>
            <a:r>
              <a:rPr lang="en-AU" sz="1700" spc="5" dirty="0">
                <a:ea typeface="Calibri" panose="020F0502020204030204" pitchFamily="34" charset="0"/>
              </a:rPr>
              <a:t>t</a:t>
            </a:r>
            <a:r>
              <a:rPr lang="en-AU" sz="1700" dirty="0">
                <a:ea typeface="Calibri" panose="020F0502020204030204" pitchFamily="34" charset="0"/>
              </a:rPr>
              <a:t>o </a:t>
            </a:r>
            <a:r>
              <a:rPr lang="en-AU" sz="1700" spc="-10" dirty="0">
                <a:ea typeface="Calibri" panose="020F0502020204030204" pitchFamily="34" charset="0"/>
              </a:rPr>
              <a:t>a</a:t>
            </a:r>
            <a:r>
              <a:rPr lang="en-AU" sz="1700" spc="10" dirty="0">
                <a:ea typeface="Calibri" panose="020F0502020204030204" pitchFamily="34" charset="0"/>
              </a:rPr>
              <a:t>g</a:t>
            </a:r>
            <a:r>
              <a:rPr lang="en-AU" sz="1700" dirty="0">
                <a:ea typeface="Calibri" panose="020F0502020204030204" pitchFamily="34" charset="0"/>
              </a:rPr>
              <a:t>e</a:t>
            </a:r>
            <a:r>
              <a:rPr lang="en-AU" sz="1700" spc="-10" dirty="0">
                <a:ea typeface="Calibri" panose="020F0502020204030204" pitchFamily="34" charset="0"/>
              </a:rPr>
              <a:t> </a:t>
            </a:r>
            <a:r>
              <a:rPr lang="en-AU" sz="1700" spc="-5" dirty="0">
                <a:ea typeface="Calibri" panose="020F0502020204030204" pitchFamily="34" charset="0"/>
              </a:rPr>
              <a:t>i</a:t>
            </a:r>
            <a:r>
              <a:rPr lang="en-AU" sz="1700" dirty="0">
                <a:ea typeface="Calibri" panose="020F0502020204030204" pitchFamily="34" charset="0"/>
              </a:rPr>
              <a:t>nt</a:t>
            </a:r>
            <a:r>
              <a:rPr lang="en-AU" sz="1700" spc="-10" dirty="0">
                <a:ea typeface="Calibri" panose="020F0502020204030204" pitchFamily="34" charset="0"/>
              </a:rPr>
              <a:t>e</a:t>
            </a:r>
            <a:r>
              <a:rPr lang="en-AU" sz="1700" spc="5" dirty="0">
                <a:ea typeface="Calibri" panose="020F0502020204030204" pitchFamily="34" charset="0"/>
              </a:rPr>
              <a:t>r</a:t>
            </a:r>
            <a:r>
              <a:rPr lang="en-AU" sz="1700" dirty="0">
                <a:ea typeface="Calibri" panose="020F0502020204030204" pitchFamily="34" charset="0"/>
              </a:rPr>
              <a:t>est</a:t>
            </a:r>
            <a:r>
              <a:rPr lang="en-AU" sz="1700" spc="-10" dirty="0">
                <a:ea typeface="Calibri" panose="020F0502020204030204" pitchFamily="34" charset="0"/>
              </a:rPr>
              <a:t>s</a:t>
            </a:r>
            <a:r>
              <a:rPr lang="en-AU" sz="1700" dirty="0">
                <a:ea typeface="Calibri" panose="020F0502020204030204" pitchFamily="34" charset="0"/>
              </a:rPr>
              <a:t>, </a:t>
            </a:r>
            <a:r>
              <a:rPr lang="en-AU" sz="1700" spc="-15" dirty="0">
                <a:ea typeface="Calibri" panose="020F0502020204030204" pitchFamily="34" charset="0"/>
              </a:rPr>
              <a:t>d</a:t>
            </a:r>
            <a:r>
              <a:rPr lang="en-AU" sz="1700" dirty="0">
                <a:ea typeface="Calibri" panose="020F0502020204030204" pitchFamily="34" charset="0"/>
              </a:rPr>
              <a:t>es</a:t>
            </a:r>
            <a:r>
              <a:rPr lang="en-AU" sz="1700" spc="-5" dirty="0">
                <a:ea typeface="Calibri" panose="020F0502020204030204" pitchFamily="34" charset="0"/>
              </a:rPr>
              <a:t>i</a:t>
            </a:r>
            <a:r>
              <a:rPr lang="en-AU" sz="1700" spc="10" dirty="0">
                <a:ea typeface="Calibri" panose="020F0502020204030204" pitchFamily="34" charset="0"/>
              </a:rPr>
              <a:t>g</a:t>
            </a:r>
            <a:r>
              <a:rPr lang="en-AU" sz="1700" dirty="0">
                <a:ea typeface="Calibri" panose="020F0502020204030204" pitchFamily="34" charset="0"/>
              </a:rPr>
              <a:t>n</a:t>
            </a:r>
            <a:r>
              <a:rPr lang="en-AU" sz="1700" spc="-5" dirty="0">
                <a:ea typeface="Calibri" panose="020F0502020204030204" pitchFamily="34" charset="0"/>
              </a:rPr>
              <a:t>i</a:t>
            </a:r>
            <a:r>
              <a:rPr lang="en-AU" sz="1700" spc="-15" dirty="0">
                <a:ea typeface="Calibri" panose="020F0502020204030204" pitchFamily="34" charset="0"/>
              </a:rPr>
              <a:t>n</a:t>
            </a:r>
            <a:r>
              <a:rPr lang="en-AU" sz="1700" dirty="0">
                <a:ea typeface="Calibri" panose="020F0502020204030204" pitchFamily="34" charset="0"/>
              </a:rPr>
              <a:t>g sp</a:t>
            </a:r>
            <a:r>
              <a:rPr lang="en-AU" sz="1700" spc="-5" dirty="0">
                <a:ea typeface="Calibri" panose="020F0502020204030204" pitchFamily="34" charset="0"/>
              </a:rPr>
              <a:t>a</a:t>
            </a:r>
            <a:r>
              <a:rPr lang="en-AU" sz="1700" dirty="0">
                <a:ea typeface="Calibri" panose="020F0502020204030204" pitchFamily="34" charset="0"/>
              </a:rPr>
              <a:t>ces</a:t>
            </a:r>
            <a:r>
              <a:rPr lang="en-AU" sz="1700" spc="-10" dirty="0">
                <a:ea typeface="Calibri" panose="020F0502020204030204" pitchFamily="34" charset="0"/>
              </a:rPr>
              <a:t> </a:t>
            </a:r>
            <a:r>
              <a:rPr lang="en-AU" sz="1700" spc="5" dirty="0">
                <a:ea typeface="Calibri" panose="020F0502020204030204" pitchFamily="34" charset="0"/>
              </a:rPr>
              <a:t>t</a:t>
            </a:r>
            <a:r>
              <a:rPr lang="en-AU" sz="1700" dirty="0">
                <a:ea typeface="Calibri" panose="020F0502020204030204" pitchFamily="34" charset="0"/>
              </a:rPr>
              <a:t>o</a:t>
            </a:r>
            <a:r>
              <a:rPr lang="en-AU" sz="1700" spc="-10" dirty="0">
                <a:ea typeface="Calibri" panose="020F0502020204030204" pitchFamily="34" charset="0"/>
              </a:rPr>
              <a:t> </a:t>
            </a:r>
            <a:r>
              <a:rPr lang="en-AU" sz="1700" spc="5" dirty="0">
                <a:ea typeface="Calibri" panose="020F0502020204030204" pitchFamily="34" charset="0"/>
              </a:rPr>
              <a:t>m</a:t>
            </a:r>
            <a:r>
              <a:rPr lang="en-AU" sz="1700" dirty="0">
                <a:ea typeface="Calibri" panose="020F0502020204030204" pitchFamily="34" charset="0"/>
              </a:rPr>
              <a:t>e</a:t>
            </a:r>
            <a:r>
              <a:rPr lang="en-AU" sz="1700" spc="-5" dirty="0">
                <a:ea typeface="Calibri" panose="020F0502020204030204" pitchFamily="34" charset="0"/>
              </a:rPr>
              <a:t>e</a:t>
            </a:r>
            <a:r>
              <a:rPr lang="en-AU" sz="1700" dirty="0">
                <a:ea typeface="Calibri" panose="020F0502020204030204" pitchFamily="34" charset="0"/>
              </a:rPr>
              <a:t>t d</a:t>
            </a:r>
            <a:r>
              <a:rPr lang="en-AU" sz="1700" spc="-5" dirty="0">
                <a:ea typeface="Calibri" panose="020F0502020204030204" pitchFamily="34" charset="0"/>
              </a:rPr>
              <a:t>e</a:t>
            </a:r>
            <a:r>
              <a:rPr lang="en-AU" sz="1700" spc="-10" dirty="0">
                <a:ea typeface="Calibri" panose="020F0502020204030204" pitchFamily="34" charset="0"/>
              </a:rPr>
              <a:t>v</a:t>
            </a:r>
            <a:r>
              <a:rPr lang="en-AU" sz="1700" dirty="0">
                <a:ea typeface="Calibri" panose="020F0502020204030204" pitchFamily="34" charset="0"/>
              </a:rPr>
              <a:t>e</a:t>
            </a:r>
            <a:r>
              <a:rPr lang="en-AU" sz="1700" spc="-5" dirty="0">
                <a:ea typeface="Calibri" panose="020F0502020204030204" pitchFamily="34" charset="0"/>
              </a:rPr>
              <a:t>l</a:t>
            </a:r>
            <a:r>
              <a:rPr lang="en-AU" sz="1700" dirty="0">
                <a:ea typeface="Calibri" panose="020F0502020204030204" pitchFamily="34" charset="0"/>
              </a:rPr>
              <a:t>o</a:t>
            </a:r>
            <a:r>
              <a:rPr lang="en-AU" sz="1700" spc="-5" dirty="0">
                <a:ea typeface="Calibri" panose="020F0502020204030204" pitchFamily="34" charset="0"/>
              </a:rPr>
              <a:t>p</a:t>
            </a:r>
            <a:r>
              <a:rPr lang="en-AU" sz="1700" spc="5" dirty="0">
                <a:ea typeface="Calibri" panose="020F0502020204030204" pitchFamily="34" charset="0"/>
              </a:rPr>
              <a:t>m</a:t>
            </a:r>
            <a:r>
              <a:rPr lang="en-AU" sz="1700" dirty="0">
                <a:ea typeface="Calibri" panose="020F0502020204030204" pitchFamily="34" charset="0"/>
              </a:rPr>
              <a:t>e</a:t>
            </a:r>
            <a:r>
              <a:rPr lang="en-AU" sz="1700" spc="-5" dirty="0">
                <a:ea typeface="Calibri" panose="020F0502020204030204" pitchFamily="34" charset="0"/>
              </a:rPr>
              <a:t>n</a:t>
            </a:r>
            <a:r>
              <a:rPr lang="en-AU" sz="1700" spc="5" dirty="0">
                <a:ea typeface="Calibri" panose="020F0502020204030204" pitchFamily="34" charset="0"/>
              </a:rPr>
              <a:t>t</a:t>
            </a:r>
            <a:r>
              <a:rPr lang="en-AU" sz="1700" dirty="0">
                <a:ea typeface="Calibri" panose="020F0502020204030204" pitchFamily="34" charset="0"/>
              </a:rPr>
              <a:t>al</a:t>
            </a:r>
            <a:r>
              <a:rPr lang="en-AU" sz="1700" spc="-10" dirty="0">
                <a:ea typeface="Calibri" panose="020F0502020204030204" pitchFamily="34" charset="0"/>
              </a:rPr>
              <a:t> </a:t>
            </a:r>
            <a:r>
              <a:rPr lang="en-AU" sz="1700" dirty="0">
                <a:ea typeface="Calibri" panose="020F0502020204030204" pitchFamily="34" charset="0"/>
              </a:rPr>
              <a:t>s</a:t>
            </a:r>
            <a:r>
              <a:rPr lang="en-AU" sz="1700" spc="5" dirty="0">
                <a:ea typeface="Calibri" panose="020F0502020204030204" pitchFamily="34" charset="0"/>
              </a:rPr>
              <a:t>t</a:t>
            </a:r>
            <a:r>
              <a:rPr lang="en-AU" sz="1700" spc="-15" dirty="0">
                <a:ea typeface="Calibri" panose="020F0502020204030204" pitchFamily="34" charset="0"/>
              </a:rPr>
              <a:t>a</a:t>
            </a:r>
            <a:r>
              <a:rPr lang="en-AU" sz="1700" spc="10" dirty="0">
                <a:ea typeface="Calibri" panose="020F0502020204030204" pitchFamily="34" charset="0"/>
              </a:rPr>
              <a:t>g</a:t>
            </a:r>
            <a:r>
              <a:rPr lang="en-AU" sz="1700" dirty="0">
                <a:ea typeface="Calibri" panose="020F0502020204030204" pitchFamily="34" charset="0"/>
              </a:rPr>
              <a:t>e</a:t>
            </a:r>
            <a:r>
              <a:rPr lang="en-AU" sz="1700" spc="-15" dirty="0">
                <a:ea typeface="Calibri" panose="020F0502020204030204" pitchFamily="34" charset="0"/>
              </a:rPr>
              <a:t>s</a:t>
            </a:r>
            <a:r>
              <a:rPr lang="en-AU" sz="1700" dirty="0">
                <a:ea typeface="Calibri" panose="020F0502020204030204" pitchFamily="34" charset="0"/>
              </a:rPr>
              <a:t>. </a:t>
            </a:r>
            <a:endParaRPr lang="en-AU" sz="1700" spc="10" dirty="0">
              <a:ea typeface="Calibri" panose="020F0502020204030204" pitchFamily="34" charset="0"/>
            </a:endParaRPr>
          </a:p>
          <a:p>
            <a:pPr marL="0" indent="0">
              <a:lnSpc>
                <a:spcPct val="140000"/>
              </a:lnSpc>
              <a:buNone/>
            </a:pPr>
            <a:r>
              <a:rPr lang="en-AU" sz="1700" spc="10" dirty="0">
                <a:ea typeface="Calibri" panose="020F0502020204030204" pitchFamily="34" charset="0"/>
              </a:rPr>
              <a:t>T</a:t>
            </a:r>
            <a:r>
              <a:rPr lang="en-AU" sz="1700" spc="-15" dirty="0">
                <a:ea typeface="Calibri" panose="020F0502020204030204" pitchFamily="34" charset="0"/>
              </a:rPr>
              <a:t>h</a:t>
            </a:r>
            <a:r>
              <a:rPr lang="en-AU" sz="1700" spc="5" dirty="0">
                <a:ea typeface="Calibri" panose="020F0502020204030204" pitchFamily="34" charset="0"/>
              </a:rPr>
              <a:t>r</a:t>
            </a:r>
            <a:r>
              <a:rPr lang="en-AU" sz="1700" dirty="0">
                <a:ea typeface="Calibri" panose="020F0502020204030204" pitchFamily="34" charset="0"/>
              </a:rPr>
              <a:t>o</a:t>
            </a:r>
            <a:r>
              <a:rPr lang="en-AU" sz="1700" spc="-15" dirty="0">
                <a:ea typeface="Calibri" panose="020F0502020204030204" pitchFamily="34" charset="0"/>
              </a:rPr>
              <a:t>u</a:t>
            </a:r>
            <a:r>
              <a:rPr lang="en-AU" sz="1700" spc="10" dirty="0">
                <a:ea typeface="Calibri" panose="020F0502020204030204" pitchFamily="34" charset="0"/>
              </a:rPr>
              <a:t>g</a:t>
            </a:r>
            <a:r>
              <a:rPr lang="en-AU" sz="1700" dirty="0">
                <a:ea typeface="Calibri" panose="020F0502020204030204" pitchFamily="34" charset="0"/>
              </a:rPr>
              <a:t>h</a:t>
            </a:r>
            <a:r>
              <a:rPr lang="en-AU" sz="1700" spc="-10" dirty="0">
                <a:ea typeface="Calibri" panose="020F0502020204030204" pitchFamily="34" charset="0"/>
              </a:rPr>
              <a:t> </a:t>
            </a:r>
            <a:r>
              <a:rPr lang="en-AU" sz="1700" dirty="0">
                <a:ea typeface="Calibri" panose="020F0502020204030204" pitchFamily="34" charset="0"/>
              </a:rPr>
              <a:t>c</a:t>
            </a:r>
            <a:r>
              <a:rPr lang="en-AU" sz="1700" spc="5" dirty="0">
                <a:ea typeface="Calibri" panose="020F0502020204030204" pitchFamily="34" charset="0"/>
              </a:rPr>
              <a:t>r</a:t>
            </a:r>
            <a:r>
              <a:rPr lang="en-AU" sz="1700" spc="-5" dirty="0">
                <a:ea typeface="Calibri" panose="020F0502020204030204" pitchFamily="34" charset="0"/>
              </a:rPr>
              <a:t>i</a:t>
            </a:r>
            <a:r>
              <a:rPr lang="en-AU" sz="1700" spc="5" dirty="0">
                <a:ea typeface="Calibri" panose="020F0502020204030204" pitchFamily="34" charset="0"/>
              </a:rPr>
              <a:t>t</a:t>
            </a:r>
            <a:r>
              <a:rPr lang="en-AU" sz="1700" spc="-5" dirty="0">
                <a:ea typeface="Calibri" panose="020F0502020204030204" pitchFamily="34" charset="0"/>
              </a:rPr>
              <a:t>i</a:t>
            </a:r>
            <a:r>
              <a:rPr lang="en-AU" sz="1700" dirty="0">
                <a:ea typeface="Calibri" panose="020F0502020204030204" pitchFamily="34" charset="0"/>
              </a:rPr>
              <a:t>cal </a:t>
            </a:r>
            <a:r>
              <a:rPr lang="en-AU" sz="1700" spc="5" dirty="0">
                <a:ea typeface="Calibri" panose="020F0502020204030204" pitchFamily="34" charset="0"/>
              </a:rPr>
              <a:t>r</a:t>
            </a:r>
            <a:r>
              <a:rPr lang="en-AU" sz="1700" spc="-15" dirty="0">
                <a:ea typeface="Calibri" panose="020F0502020204030204" pitchFamily="34" charset="0"/>
              </a:rPr>
              <a:t>e</a:t>
            </a:r>
            <a:r>
              <a:rPr lang="en-AU" sz="1700" spc="15" dirty="0">
                <a:ea typeface="Calibri" panose="020F0502020204030204" pitchFamily="34" charset="0"/>
              </a:rPr>
              <a:t>f</a:t>
            </a:r>
            <a:r>
              <a:rPr lang="en-AU" sz="1700" spc="-5" dirty="0">
                <a:ea typeface="Calibri" panose="020F0502020204030204" pitchFamily="34" charset="0"/>
              </a:rPr>
              <a:t>l</a:t>
            </a:r>
            <a:r>
              <a:rPr lang="en-AU" sz="1700" spc="-15" dirty="0">
                <a:ea typeface="Calibri" panose="020F0502020204030204" pitchFamily="34" charset="0"/>
              </a:rPr>
              <a:t>e</a:t>
            </a:r>
            <a:r>
              <a:rPr lang="en-AU" sz="1700" dirty="0">
                <a:ea typeface="Calibri" panose="020F0502020204030204" pitchFamily="34" charset="0"/>
              </a:rPr>
              <a:t>c</a:t>
            </a:r>
            <a:r>
              <a:rPr lang="en-AU" sz="1700" spc="25" dirty="0">
                <a:ea typeface="Calibri" panose="020F0502020204030204" pitchFamily="34" charset="0"/>
              </a:rPr>
              <a:t>t</a:t>
            </a:r>
            <a:r>
              <a:rPr lang="en-AU" sz="1700" spc="-5" dirty="0">
                <a:ea typeface="Calibri" panose="020F0502020204030204" pitchFamily="34" charset="0"/>
              </a:rPr>
              <a:t>i</a:t>
            </a:r>
            <a:r>
              <a:rPr lang="en-AU" sz="1700" dirty="0">
                <a:ea typeface="Calibri" panose="020F0502020204030204" pitchFamily="34" charset="0"/>
              </a:rPr>
              <a:t>o</a:t>
            </a:r>
            <a:r>
              <a:rPr lang="en-AU" sz="1700" spc="-5" dirty="0">
                <a:ea typeface="Calibri" panose="020F0502020204030204" pitchFamily="34" charset="0"/>
              </a:rPr>
              <a:t>n</a:t>
            </a:r>
            <a:r>
              <a:rPr lang="en-AU" sz="1700" dirty="0">
                <a:ea typeface="Calibri" panose="020F0502020204030204" pitchFamily="34" charset="0"/>
              </a:rPr>
              <a:t>, </a:t>
            </a:r>
            <a:r>
              <a:rPr lang="en-AU" sz="1700" spc="-15" dirty="0">
                <a:ea typeface="Calibri" panose="020F0502020204030204" pitchFamily="34" charset="0"/>
              </a:rPr>
              <a:t>w</a:t>
            </a:r>
            <a:r>
              <a:rPr lang="en-AU" sz="1700" dirty="0">
                <a:ea typeface="Calibri" panose="020F0502020204030204" pitchFamily="34" charset="0"/>
              </a:rPr>
              <a:t>e </a:t>
            </a:r>
            <a:r>
              <a:rPr lang="en-AU" sz="1700" spc="5" dirty="0">
                <a:ea typeface="Calibri" panose="020F0502020204030204" pitchFamily="34" charset="0"/>
              </a:rPr>
              <a:t>m</a:t>
            </a:r>
            <a:r>
              <a:rPr lang="en-AU" sz="1700" spc="-15" dirty="0">
                <a:ea typeface="Calibri" panose="020F0502020204030204" pitchFamily="34" charset="0"/>
              </a:rPr>
              <a:t>o</a:t>
            </a:r>
            <a:r>
              <a:rPr lang="en-AU" sz="1700" dirty="0">
                <a:ea typeface="Calibri" panose="020F0502020204030204" pitchFamily="34" charset="0"/>
              </a:rPr>
              <a:t>d</a:t>
            </a:r>
            <a:r>
              <a:rPr lang="en-AU" sz="1700" spc="-5" dirty="0">
                <a:ea typeface="Calibri" panose="020F0502020204030204" pitchFamily="34" charset="0"/>
              </a:rPr>
              <a:t>i</a:t>
            </a:r>
            <a:r>
              <a:rPr lang="en-AU" sz="1700" spc="15" dirty="0">
                <a:ea typeface="Calibri" panose="020F0502020204030204" pitchFamily="34" charset="0"/>
              </a:rPr>
              <a:t>f</a:t>
            </a:r>
            <a:r>
              <a:rPr lang="en-AU" sz="1700" dirty="0">
                <a:ea typeface="Calibri" panose="020F0502020204030204" pitchFamily="34" charset="0"/>
              </a:rPr>
              <a:t>y</a:t>
            </a:r>
            <a:r>
              <a:rPr lang="en-AU" sz="1700" spc="-5" dirty="0">
                <a:ea typeface="Calibri" panose="020F0502020204030204" pitchFamily="34" charset="0"/>
              </a:rPr>
              <a:t> </a:t>
            </a:r>
            <a:r>
              <a:rPr lang="en-AU" sz="1700" dirty="0">
                <a:ea typeface="Calibri" panose="020F0502020204030204" pitchFamily="34" charset="0"/>
              </a:rPr>
              <a:t>e</a:t>
            </a:r>
            <a:r>
              <a:rPr lang="en-AU" sz="1700" spc="-15" dirty="0">
                <a:ea typeface="Calibri" panose="020F0502020204030204" pitchFamily="34" charset="0"/>
              </a:rPr>
              <a:t>x</a:t>
            </a:r>
            <a:r>
              <a:rPr lang="en-AU" sz="1700" dirty="0">
                <a:ea typeface="Calibri" panose="020F0502020204030204" pitchFamily="34" charset="0"/>
              </a:rPr>
              <a:t>p</a:t>
            </a:r>
            <a:r>
              <a:rPr lang="en-AU" sz="1700" spc="-5" dirty="0">
                <a:ea typeface="Calibri" panose="020F0502020204030204" pitchFamily="34" charset="0"/>
              </a:rPr>
              <a:t>e</a:t>
            </a:r>
            <a:r>
              <a:rPr lang="en-AU" sz="1700" spc="5" dirty="0">
                <a:ea typeface="Calibri" panose="020F0502020204030204" pitchFamily="34" charset="0"/>
              </a:rPr>
              <a:t>r</a:t>
            </a:r>
            <a:r>
              <a:rPr lang="en-AU" sz="1700" spc="-5" dirty="0">
                <a:ea typeface="Calibri" panose="020F0502020204030204" pitchFamily="34" charset="0"/>
              </a:rPr>
              <a:t>i</a:t>
            </a:r>
            <a:r>
              <a:rPr lang="en-AU" sz="1700" dirty="0">
                <a:ea typeface="Calibri" panose="020F0502020204030204" pitchFamily="34" charset="0"/>
              </a:rPr>
              <a:t>e</a:t>
            </a:r>
            <a:r>
              <a:rPr lang="en-AU" sz="1700" spc="-5" dirty="0">
                <a:ea typeface="Calibri" panose="020F0502020204030204" pitchFamily="34" charset="0"/>
              </a:rPr>
              <a:t>n</a:t>
            </a:r>
            <a:r>
              <a:rPr lang="en-AU" sz="1700" dirty="0">
                <a:ea typeface="Calibri" panose="020F0502020204030204" pitchFamily="34" charset="0"/>
              </a:rPr>
              <a:t>ces and</a:t>
            </a:r>
            <a:r>
              <a:rPr lang="en-AU" sz="1700" spc="-10" dirty="0">
                <a:ea typeface="Calibri" panose="020F0502020204030204" pitchFamily="34" charset="0"/>
              </a:rPr>
              <a:t> </a:t>
            </a:r>
            <a:r>
              <a:rPr lang="en-AU" sz="1700" dirty="0">
                <a:ea typeface="Calibri" panose="020F0502020204030204" pitchFamily="34" charset="0"/>
              </a:rPr>
              <a:t>act</a:t>
            </a:r>
            <a:r>
              <a:rPr lang="en-AU" sz="1700" spc="-15" dirty="0">
                <a:ea typeface="Calibri" panose="020F0502020204030204" pitchFamily="34" charset="0"/>
              </a:rPr>
              <a:t>i</a:t>
            </a:r>
            <a:r>
              <a:rPr lang="en-AU" sz="1700" spc="-10" dirty="0">
                <a:ea typeface="Calibri" panose="020F0502020204030204" pitchFamily="34" charset="0"/>
              </a:rPr>
              <a:t>v</a:t>
            </a:r>
            <a:r>
              <a:rPr lang="en-AU" sz="1700" spc="-5" dirty="0">
                <a:ea typeface="Calibri" panose="020F0502020204030204" pitchFamily="34" charset="0"/>
              </a:rPr>
              <a:t>i</a:t>
            </a:r>
            <a:r>
              <a:rPr lang="en-AU" sz="1700" spc="5" dirty="0">
                <a:ea typeface="Calibri" panose="020F0502020204030204" pitchFamily="34" charset="0"/>
              </a:rPr>
              <a:t>t</a:t>
            </a:r>
            <a:r>
              <a:rPr lang="en-AU" sz="1700" spc="-5" dirty="0">
                <a:ea typeface="Calibri" panose="020F0502020204030204" pitchFamily="34" charset="0"/>
              </a:rPr>
              <a:t>i</a:t>
            </a:r>
            <a:r>
              <a:rPr lang="en-AU" sz="1700" dirty="0">
                <a:ea typeface="Calibri" panose="020F0502020204030204" pitchFamily="34" charset="0"/>
              </a:rPr>
              <a:t>es </a:t>
            </a:r>
            <a:r>
              <a:rPr lang="en-AU" sz="1700" spc="10" dirty="0">
                <a:ea typeface="Calibri" panose="020F0502020204030204" pitchFamily="34" charset="0"/>
              </a:rPr>
              <a:t>t</a:t>
            </a:r>
            <a:r>
              <a:rPr lang="en-AU" sz="1700" dirty="0">
                <a:ea typeface="Calibri" panose="020F0502020204030204" pitchFamily="34" charset="0"/>
              </a:rPr>
              <a:t>o be</a:t>
            </a:r>
            <a:r>
              <a:rPr lang="en-AU" sz="1700" spc="-5" dirty="0">
                <a:ea typeface="Calibri" panose="020F0502020204030204" pitchFamily="34" charset="0"/>
              </a:rPr>
              <a:t> </a:t>
            </a:r>
            <a:r>
              <a:rPr lang="en-AU" sz="1700" spc="5" dirty="0">
                <a:ea typeface="Calibri" panose="020F0502020204030204" pitchFamily="34" charset="0"/>
              </a:rPr>
              <a:t>r</a:t>
            </a:r>
            <a:r>
              <a:rPr lang="en-AU" sz="1700" dirty="0">
                <a:ea typeface="Calibri" panose="020F0502020204030204" pitchFamily="34" charset="0"/>
              </a:rPr>
              <a:t>e</a:t>
            </a:r>
            <a:r>
              <a:rPr lang="en-AU" sz="1700" spc="-5" dirty="0">
                <a:ea typeface="Calibri" panose="020F0502020204030204" pitchFamily="34" charset="0"/>
              </a:rPr>
              <a:t>l</a:t>
            </a:r>
            <a:r>
              <a:rPr lang="en-AU" sz="1700" dirty="0">
                <a:ea typeface="Calibri" panose="020F0502020204030204" pitchFamily="34" charset="0"/>
              </a:rPr>
              <a:t>e</a:t>
            </a:r>
            <a:r>
              <a:rPr lang="en-AU" sz="1700" spc="-15" dirty="0">
                <a:ea typeface="Calibri" panose="020F0502020204030204" pitchFamily="34" charset="0"/>
              </a:rPr>
              <a:t>v</a:t>
            </a:r>
            <a:r>
              <a:rPr lang="en-AU" sz="1700" dirty="0">
                <a:ea typeface="Calibri" panose="020F0502020204030204" pitchFamily="34" charset="0"/>
              </a:rPr>
              <a:t>a</a:t>
            </a:r>
            <a:r>
              <a:rPr lang="en-AU" sz="1700" spc="-5" dirty="0">
                <a:ea typeface="Calibri" panose="020F0502020204030204" pitchFamily="34" charset="0"/>
              </a:rPr>
              <a:t>n</a:t>
            </a:r>
            <a:r>
              <a:rPr lang="en-AU" sz="1700" dirty="0">
                <a:ea typeface="Calibri" panose="020F0502020204030204" pitchFamily="34" charset="0"/>
              </a:rPr>
              <a:t>t </a:t>
            </a:r>
            <a:r>
              <a:rPr lang="en-AU" sz="1700" spc="15" dirty="0">
                <a:ea typeface="Calibri" panose="020F0502020204030204" pitchFamily="34" charset="0"/>
              </a:rPr>
              <a:t>f</a:t>
            </a:r>
            <a:r>
              <a:rPr lang="en-AU" sz="1700" spc="-15" dirty="0">
                <a:ea typeface="Calibri" panose="020F0502020204030204" pitchFamily="34" charset="0"/>
              </a:rPr>
              <a:t>o</a:t>
            </a:r>
            <a:r>
              <a:rPr lang="en-AU" sz="1700" dirty="0">
                <a:ea typeface="Calibri" panose="020F0502020204030204" pitchFamily="34" charset="0"/>
              </a:rPr>
              <a:t>r</a:t>
            </a:r>
            <a:r>
              <a:rPr lang="en-AU" sz="1700" spc="10" dirty="0">
                <a:ea typeface="Calibri" panose="020F0502020204030204" pitchFamily="34" charset="0"/>
              </a:rPr>
              <a:t> </a:t>
            </a:r>
            <a:r>
              <a:rPr lang="en-AU" sz="1700" spc="-15" dirty="0">
                <a:ea typeface="Calibri" panose="020F0502020204030204" pitchFamily="34" charset="0"/>
              </a:rPr>
              <a:t>e</a:t>
            </a:r>
            <a:r>
              <a:rPr lang="en-AU" sz="1700" dirty="0">
                <a:ea typeface="Calibri" panose="020F0502020204030204" pitchFamily="34" charset="0"/>
              </a:rPr>
              <a:t>ach ch</a:t>
            </a:r>
            <a:r>
              <a:rPr lang="en-AU" sz="1700" spc="-5" dirty="0">
                <a:ea typeface="Calibri" panose="020F0502020204030204" pitchFamily="34" charset="0"/>
              </a:rPr>
              <a:t>il</a:t>
            </a:r>
            <a:r>
              <a:rPr lang="en-AU" sz="1700" dirty="0">
                <a:ea typeface="Calibri" panose="020F0502020204030204" pitchFamily="34" charset="0"/>
              </a:rPr>
              <a:t>d.</a:t>
            </a:r>
            <a:r>
              <a:rPr lang="en-AU" sz="1700" spc="-25" dirty="0">
                <a:ea typeface="Calibri" panose="020F0502020204030204" pitchFamily="34" charset="0"/>
              </a:rPr>
              <a:t> </a:t>
            </a:r>
            <a:r>
              <a:rPr lang="en-AU" sz="1700" spc="35" dirty="0">
                <a:ea typeface="Calibri" panose="020F0502020204030204" pitchFamily="34" charset="0"/>
              </a:rPr>
              <a:t>W</a:t>
            </a:r>
            <a:r>
              <a:rPr lang="en-AU" sz="1700" dirty="0">
                <a:ea typeface="Calibri" panose="020F0502020204030204" pitchFamily="34" charset="0"/>
              </a:rPr>
              <a:t>e b</a:t>
            </a:r>
            <a:r>
              <a:rPr lang="en-AU" sz="1700" spc="-5" dirty="0">
                <a:ea typeface="Calibri" panose="020F0502020204030204" pitchFamily="34" charset="0"/>
              </a:rPr>
              <a:t>uil</a:t>
            </a:r>
            <a:r>
              <a:rPr lang="en-AU" sz="1700" dirty="0">
                <a:ea typeface="Calibri" panose="020F0502020204030204" pitchFamily="34" charset="0"/>
              </a:rPr>
              <a:t>d pa</a:t>
            </a:r>
            <a:r>
              <a:rPr lang="en-AU" sz="1700" spc="5" dirty="0">
                <a:ea typeface="Calibri" panose="020F0502020204030204" pitchFamily="34" charset="0"/>
              </a:rPr>
              <a:t>rt</a:t>
            </a:r>
            <a:r>
              <a:rPr lang="en-AU" sz="1700" dirty="0">
                <a:ea typeface="Calibri" panose="020F0502020204030204" pitchFamily="34" charset="0"/>
              </a:rPr>
              <a:t>n</a:t>
            </a:r>
            <a:r>
              <a:rPr lang="en-AU" sz="1700" spc="-5" dirty="0">
                <a:ea typeface="Calibri" panose="020F0502020204030204" pitchFamily="34" charset="0"/>
              </a:rPr>
              <a:t>e</a:t>
            </a:r>
            <a:r>
              <a:rPr lang="en-AU" sz="1700" spc="-10" dirty="0">
                <a:ea typeface="Calibri" panose="020F0502020204030204" pitchFamily="34" charset="0"/>
              </a:rPr>
              <a:t>r</a:t>
            </a:r>
            <a:r>
              <a:rPr lang="en-AU" sz="1700" dirty="0">
                <a:ea typeface="Calibri" panose="020F0502020204030204" pitchFamily="34" charset="0"/>
              </a:rPr>
              <a:t>sh</a:t>
            </a:r>
            <a:r>
              <a:rPr lang="en-AU" sz="1700" spc="-5" dirty="0">
                <a:ea typeface="Calibri" panose="020F0502020204030204" pitchFamily="34" charset="0"/>
              </a:rPr>
              <a:t>i</a:t>
            </a:r>
            <a:r>
              <a:rPr lang="en-AU" sz="1700" dirty="0">
                <a:ea typeface="Calibri" panose="020F0502020204030204" pitchFamily="34" charset="0"/>
              </a:rPr>
              <a:t>ps </a:t>
            </a:r>
            <a:r>
              <a:rPr lang="en-AU" sz="1700" spc="-15" dirty="0">
                <a:ea typeface="Calibri" panose="020F0502020204030204" pitchFamily="34" charset="0"/>
              </a:rPr>
              <a:t>w</a:t>
            </a:r>
            <a:r>
              <a:rPr lang="en-AU" sz="1700" spc="-5" dirty="0">
                <a:ea typeface="Calibri" panose="020F0502020204030204" pitchFamily="34" charset="0"/>
              </a:rPr>
              <a:t>i</a:t>
            </a:r>
            <a:r>
              <a:rPr lang="en-AU" sz="1700" spc="5" dirty="0">
                <a:ea typeface="Calibri" panose="020F0502020204030204" pitchFamily="34" charset="0"/>
              </a:rPr>
              <a:t>t</a:t>
            </a:r>
            <a:r>
              <a:rPr lang="en-AU" sz="1700" dirty="0">
                <a:ea typeface="Calibri" panose="020F0502020204030204" pitchFamily="34" charset="0"/>
              </a:rPr>
              <a:t>h</a:t>
            </a:r>
            <a:r>
              <a:rPr lang="en-AU" sz="1700" spc="-10" dirty="0">
                <a:ea typeface="Calibri" panose="020F0502020204030204" pitchFamily="34" charset="0"/>
              </a:rPr>
              <a:t> </a:t>
            </a:r>
            <a:r>
              <a:rPr lang="en-AU" sz="1700" spc="15" dirty="0">
                <a:ea typeface="Calibri" panose="020F0502020204030204" pitchFamily="34" charset="0"/>
              </a:rPr>
              <a:t>f</a:t>
            </a:r>
            <a:r>
              <a:rPr lang="en-AU" sz="1700" spc="-15" dirty="0">
                <a:ea typeface="Calibri" panose="020F0502020204030204" pitchFamily="34" charset="0"/>
              </a:rPr>
              <a:t>a</a:t>
            </a:r>
            <a:r>
              <a:rPr lang="en-AU" sz="1700" spc="5" dirty="0">
                <a:ea typeface="Calibri" panose="020F0502020204030204" pitchFamily="34" charset="0"/>
              </a:rPr>
              <a:t>m</a:t>
            </a:r>
            <a:r>
              <a:rPr lang="en-AU" sz="1700" spc="-5" dirty="0">
                <a:ea typeface="Calibri" panose="020F0502020204030204" pitchFamily="34" charset="0"/>
              </a:rPr>
              <a:t>ili</a:t>
            </a:r>
            <a:r>
              <a:rPr lang="en-AU" sz="1700" dirty="0">
                <a:ea typeface="Calibri" panose="020F0502020204030204" pitchFamily="34" charset="0"/>
              </a:rPr>
              <a:t>es,</a:t>
            </a:r>
            <a:r>
              <a:rPr lang="en-AU" sz="1700" spc="10" dirty="0">
                <a:ea typeface="Calibri" panose="020F0502020204030204" pitchFamily="34" charset="0"/>
              </a:rPr>
              <a:t> </a:t>
            </a:r>
            <a:r>
              <a:rPr lang="en-AU" sz="1700" dirty="0">
                <a:ea typeface="Calibri" panose="020F0502020204030204" pitchFamily="34" charset="0"/>
              </a:rPr>
              <a:t>sch</a:t>
            </a:r>
            <a:r>
              <a:rPr lang="en-AU" sz="1700" spc="-5" dirty="0">
                <a:ea typeface="Calibri" panose="020F0502020204030204" pitchFamily="34" charset="0"/>
              </a:rPr>
              <a:t>o</a:t>
            </a:r>
            <a:r>
              <a:rPr lang="en-AU" sz="1700" dirty="0">
                <a:ea typeface="Calibri" panose="020F0502020204030204" pitchFamily="34" charset="0"/>
              </a:rPr>
              <a:t>o</a:t>
            </a:r>
            <a:r>
              <a:rPr lang="en-AU" sz="1700" spc="-5" dirty="0">
                <a:ea typeface="Calibri" panose="020F0502020204030204" pitchFamily="34" charset="0"/>
              </a:rPr>
              <a:t>l</a:t>
            </a:r>
            <a:r>
              <a:rPr lang="en-AU" sz="1700" dirty="0">
                <a:ea typeface="Calibri" panose="020F0502020204030204" pitchFamily="34" charset="0"/>
              </a:rPr>
              <a:t>s</a:t>
            </a:r>
            <a:r>
              <a:rPr lang="en-AU" sz="1700" spc="5" dirty="0">
                <a:ea typeface="Calibri" panose="020F0502020204030204" pitchFamily="34" charset="0"/>
              </a:rPr>
              <a:t> </a:t>
            </a:r>
            <a:r>
              <a:rPr lang="en-AU" sz="1700" spc="-15" dirty="0">
                <a:ea typeface="Calibri" panose="020F0502020204030204" pitchFamily="34" charset="0"/>
              </a:rPr>
              <a:t>a</a:t>
            </a:r>
            <a:r>
              <a:rPr lang="en-AU" sz="1700" dirty="0">
                <a:ea typeface="Calibri" panose="020F0502020204030204" pitchFamily="34" charset="0"/>
              </a:rPr>
              <a:t>nd</a:t>
            </a:r>
            <a:r>
              <a:rPr lang="en-AU" sz="1700" spc="-10" dirty="0">
                <a:ea typeface="Calibri" panose="020F0502020204030204" pitchFamily="34" charset="0"/>
              </a:rPr>
              <a:t> </a:t>
            </a:r>
            <a:r>
              <a:rPr lang="en-AU" sz="1700" spc="5" dirty="0">
                <a:ea typeface="Calibri" panose="020F0502020204030204" pitchFamily="34" charset="0"/>
              </a:rPr>
              <a:t>t</a:t>
            </a:r>
            <a:r>
              <a:rPr lang="en-AU" sz="1700" dirty="0">
                <a:ea typeface="Calibri" panose="020F0502020204030204" pitchFamily="34" charset="0"/>
              </a:rPr>
              <a:t>he </a:t>
            </a:r>
            <a:r>
              <a:rPr lang="en-AU" sz="1700" spc="-15" dirty="0">
                <a:ea typeface="Calibri" panose="020F0502020204030204" pitchFamily="34" charset="0"/>
              </a:rPr>
              <a:t>w</a:t>
            </a:r>
            <a:r>
              <a:rPr lang="en-AU" sz="1700" spc="-5" dirty="0">
                <a:ea typeface="Calibri" panose="020F0502020204030204" pitchFamily="34" charset="0"/>
              </a:rPr>
              <a:t>i</a:t>
            </a:r>
            <a:r>
              <a:rPr lang="en-AU" sz="1700" dirty="0">
                <a:ea typeface="Calibri" panose="020F0502020204030204" pitchFamily="34" charset="0"/>
              </a:rPr>
              <a:t>d</a:t>
            </a:r>
            <a:r>
              <a:rPr lang="en-AU" sz="1700" spc="-5" dirty="0">
                <a:ea typeface="Calibri" panose="020F0502020204030204" pitchFamily="34" charset="0"/>
              </a:rPr>
              <a:t>e</a:t>
            </a:r>
            <a:r>
              <a:rPr lang="en-AU" sz="1700" dirty="0">
                <a:ea typeface="Calibri" panose="020F0502020204030204" pitchFamily="34" charset="0"/>
              </a:rPr>
              <a:t>r</a:t>
            </a:r>
            <a:r>
              <a:rPr lang="en-AU" sz="1700" spc="10" dirty="0">
                <a:ea typeface="Calibri" panose="020F0502020204030204" pitchFamily="34" charset="0"/>
              </a:rPr>
              <a:t> </a:t>
            </a:r>
            <a:r>
              <a:rPr lang="en-AU" sz="1700" dirty="0">
                <a:ea typeface="Calibri" panose="020F0502020204030204" pitchFamily="34" charset="0"/>
              </a:rPr>
              <a:t>co</a:t>
            </a:r>
            <a:r>
              <a:rPr lang="en-AU" sz="1700" spc="-10" dirty="0">
                <a:ea typeface="Calibri" panose="020F0502020204030204" pitchFamily="34" charset="0"/>
              </a:rPr>
              <a:t>m</a:t>
            </a:r>
            <a:r>
              <a:rPr lang="en-AU" sz="1700" spc="5" dirty="0">
                <a:ea typeface="Calibri" panose="020F0502020204030204" pitchFamily="34" charset="0"/>
              </a:rPr>
              <a:t>m</a:t>
            </a:r>
            <a:r>
              <a:rPr lang="en-AU" sz="1700" dirty="0">
                <a:ea typeface="Calibri" panose="020F0502020204030204" pitchFamily="34" charset="0"/>
              </a:rPr>
              <a:t>u</a:t>
            </a:r>
            <a:r>
              <a:rPr lang="en-AU" sz="1700" spc="-5" dirty="0">
                <a:ea typeface="Calibri" panose="020F0502020204030204" pitchFamily="34" charset="0"/>
              </a:rPr>
              <a:t>ni</a:t>
            </a:r>
            <a:r>
              <a:rPr lang="en-AU" sz="1700" spc="5" dirty="0">
                <a:ea typeface="Calibri" panose="020F0502020204030204" pitchFamily="34" charset="0"/>
              </a:rPr>
              <a:t>t</a:t>
            </a:r>
            <a:r>
              <a:rPr lang="en-AU" sz="1700" dirty="0">
                <a:ea typeface="Calibri" panose="020F0502020204030204" pitchFamily="34" charset="0"/>
              </a:rPr>
              <a:t>y</a:t>
            </a:r>
            <a:r>
              <a:rPr lang="en-AU" sz="1700" spc="-20" dirty="0">
                <a:ea typeface="Calibri" panose="020F0502020204030204" pitchFamily="34" charset="0"/>
              </a:rPr>
              <a:t> </a:t>
            </a:r>
            <a:r>
              <a:rPr lang="en-AU" sz="1700" spc="5" dirty="0">
                <a:ea typeface="Calibri" panose="020F0502020204030204" pitchFamily="34" charset="0"/>
              </a:rPr>
              <a:t>t</a:t>
            </a:r>
            <a:r>
              <a:rPr lang="en-AU" sz="1700" dirty="0">
                <a:ea typeface="Calibri" panose="020F0502020204030204" pitchFamily="34" charset="0"/>
              </a:rPr>
              <a:t>o de</a:t>
            </a:r>
            <a:r>
              <a:rPr lang="en-AU" sz="1700" spc="-10" dirty="0">
                <a:ea typeface="Calibri" panose="020F0502020204030204" pitchFamily="34" charset="0"/>
              </a:rPr>
              <a:t>v</a:t>
            </a:r>
            <a:r>
              <a:rPr lang="en-AU" sz="1700" dirty="0">
                <a:ea typeface="Calibri" panose="020F0502020204030204" pitchFamily="34" charset="0"/>
              </a:rPr>
              <a:t>e</a:t>
            </a:r>
            <a:r>
              <a:rPr lang="en-AU" sz="1700" spc="-5" dirty="0">
                <a:ea typeface="Calibri" panose="020F0502020204030204" pitchFamily="34" charset="0"/>
              </a:rPr>
              <a:t>l</a:t>
            </a:r>
            <a:r>
              <a:rPr lang="en-AU" sz="1700" dirty="0">
                <a:ea typeface="Calibri" panose="020F0502020204030204" pitchFamily="34" charset="0"/>
              </a:rPr>
              <a:t>op co</a:t>
            </a:r>
            <a:r>
              <a:rPr lang="en-AU" sz="1700" spc="-15" dirty="0">
                <a:ea typeface="Calibri" panose="020F0502020204030204" pitchFamily="34" charset="0"/>
              </a:rPr>
              <a:t>n</a:t>
            </a:r>
            <a:r>
              <a:rPr lang="en-AU" sz="1700" spc="15" dirty="0">
                <a:ea typeface="Calibri" panose="020F0502020204030204" pitchFamily="34" charset="0"/>
              </a:rPr>
              <a:t>f</a:t>
            </a:r>
            <a:r>
              <a:rPr lang="en-AU" sz="1700" spc="-5" dirty="0">
                <a:ea typeface="Calibri" panose="020F0502020204030204" pitchFamily="34" charset="0"/>
              </a:rPr>
              <a:t>i</a:t>
            </a:r>
            <a:r>
              <a:rPr lang="en-AU" sz="1700" dirty="0">
                <a:ea typeface="Calibri" panose="020F0502020204030204" pitchFamily="34" charset="0"/>
              </a:rPr>
              <a:t>d</a:t>
            </a:r>
            <a:r>
              <a:rPr lang="en-AU" sz="1700" spc="-5" dirty="0">
                <a:ea typeface="Calibri" panose="020F0502020204030204" pitchFamily="34" charset="0"/>
              </a:rPr>
              <a:t>e</a:t>
            </a:r>
            <a:r>
              <a:rPr lang="en-AU" sz="1700" dirty="0">
                <a:ea typeface="Calibri" panose="020F0502020204030204" pitchFamily="34" charset="0"/>
              </a:rPr>
              <a:t>nt</a:t>
            </a:r>
            <a:r>
              <a:rPr lang="en-AU" sz="1700" spc="-5" dirty="0">
                <a:ea typeface="Calibri" panose="020F0502020204030204" pitchFamily="34" charset="0"/>
              </a:rPr>
              <a:t> l</a:t>
            </a:r>
            <a:r>
              <a:rPr lang="en-AU" sz="1700" spc="-15" dirty="0">
                <a:ea typeface="Calibri" panose="020F0502020204030204" pitchFamily="34" charset="0"/>
              </a:rPr>
              <a:t>i</a:t>
            </a:r>
            <a:r>
              <a:rPr lang="en-AU" sz="1700" spc="15" dirty="0">
                <a:ea typeface="Calibri" panose="020F0502020204030204" pitchFamily="34" charset="0"/>
              </a:rPr>
              <a:t>f</a:t>
            </a:r>
            <a:r>
              <a:rPr lang="en-AU" sz="1700" dirty="0">
                <a:ea typeface="Calibri" panose="020F0502020204030204" pitchFamily="34" charset="0"/>
              </a:rPr>
              <a:t>e</a:t>
            </a:r>
            <a:r>
              <a:rPr lang="en-AU" sz="1700" spc="-5" dirty="0">
                <a:ea typeface="Calibri" panose="020F0502020204030204" pitchFamily="34" charset="0"/>
              </a:rPr>
              <a:t>l</a:t>
            </a:r>
            <a:r>
              <a:rPr lang="en-AU" sz="1700" dirty="0">
                <a:ea typeface="Calibri" panose="020F0502020204030204" pitchFamily="34" charset="0"/>
              </a:rPr>
              <a:t>o</a:t>
            </a:r>
            <a:r>
              <a:rPr lang="en-AU" sz="1700" spc="-5" dirty="0">
                <a:ea typeface="Calibri" panose="020F0502020204030204" pitchFamily="34" charset="0"/>
              </a:rPr>
              <a:t>n</a:t>
            </a:r>
            <a:r>
              <a:rPr lang="en-AU" sz="1700" dirty="0">
                <a:ea typeface="Calibri" panose="020F0502020204030204" pitchFamily="34" charset="0"/>
              </a:rPr>
              <a:t>g l</a:t>
            </a:r>
            <a:r>
              <a:rPr lang="en-AU" sz="1700" spc="-5" dirty="0">
                <a:ea typeface="Calibri" panose="020F0502020204030204" pitchFamily="34" charset="0"/>
              </a:rPr>
              <a:t>e</a:t>
            </a:r>
            <a:r>
              <a:rPr lang="en-AU" sz="1700" dirty="0">
                <a:ea typeface="Calibri" panose="020F0502020204030204" pitchFamily="34" charset="0"/>
              </a:rPr>
              <a:t>ar</a:t>
            </a:r>
            <a:r>
              <a:rPr lang="en-AU" sz="1700" spc="-10" dirty="0">
                <a:ea typeface="Calibri" panose="020F0502020204030204" pitchFamily="34" charset="0"/>
              </a:rPr>
              <a:t>n</a:t>
            </a:r>
            <a:r>
              <a:rPr lang="en-AU" sz="1700" dirty="0">
                <a:ea typeface="Calibri" panose="020F0502020204030204" pitchFamily="34" charset="0"/>
              </a:rPr>
              <a:t>ers.</a:t>
            </a:r>
          </a:p>
        </p:txBody>
      </p:sp>
      <p:pic>
        <p:nvPicPr>
          <p:cNvPr id="6" name="Picture 5" descr="\\YMCA-FS01.ymcasydney.local\RDSFolderRedirection$\kate.ferrier\Downloads\20220825_0743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117283" y="1291249"/>
            <a:ext cx="2978332" cy="2721022"/>
          </a:xfrm>
          <a:prstGeom prst="rect">
            <a:avLst/>
          </a:prstGeom>
          <a:noFill/>
          <a:ln>
            <a:noFill/>
          </a:ln>
        </p:spPr>
      </p:pic>
      <p:pic>
        <p:nvPicPr>
          <p:cNvPr id="9" name="Picture 8" descr="\\YMCA-FS01.ymcasydney.local\RDSFolderRedirection$\kate.ferrier\Downloads\20220901_0823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526" y="2702778"/>
            <a:ext cx="3326039" cy="2697480"/>
          </a:xfrm>
          <a:prstGeom prst="rect">
            <a:avLst/>
          </a:prstGeom>
          <a:noFill/>
          <a:ln>
            <a:noFill/>
          </a:ln>
        </p:spPr>
      </p:pic>
    </p:spTree>
    <p:extLst>
      <p:ext uri="{BB962C8B-B14F-4D97-AF65-F5344CB8AC3E}">
        <p14:creationId xmlns:p14="http://schemas.microsoft.com/office/powerpoint/2010/main" val="901431455"/>
      </p:ext>
    </p:extLst>
  </p:cSld>
  <p:clrMapOvr>
    <a:masterClrMapping/>
  </p:clrMapOvr>
</p:sld>
</file>

<file path=ppt/theme/theme1.xml><?xml version="1.0" encoding="utf-8"?>
<a:theme xmlns:a="http://schemas.openxmlformats.org/drawingml/2006/main" name="Office Theme">
  <a:themeElements>
    <a:clrScheme name="Y - CS Brand Colours">
      <a:dk1>
        <a:sysClr val="windowText" lastClr="000000"/>
      </a:dk1>
      <a:lt1>
        <a:sysClr val="window" lastClr="FFFFFF"/>
      </a:lt1>
      <a:dk2>
        <a:srgbClr val="44546A"/>
      </a:dk2>
      <a:lt2>
        <a:srgbClr val="E7E6E6"/>
      </a:lt2>
      <a:accent1>
        <a:srgbClr val="6E298D"/>
      </a:accent1>
      <a:accent2>
        <a:srgbClr val="BB16A3"/>
      </a:accent2>
      <a:accent3>
        <a:srgbClr val="525252"/>
      </a:accent3>
      <a:accent4>
        <a:srgbClr val="CCBDDB"/>
      </a:accent4>
      <a:accent5>
        <a:srgbClr val="52308B"/>
      </a:accent5>
      <a:accent6>
        <a:srgbClr val="F187E2"/>
      </a:accent6>
      <a:hlink>
        <a:srgbClr val="BB16A3"/>
      </a:hlink>
      <a:folHlink>
        <a:srgbClr val="52308B"/>
      </a:folHlink>
    </a:clrScheme>
    <a:fontScheme name="Y Masterbrand Font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49A717D53CB842AABFC1CFE3245E58" ma:contentTypeVersion="11" ma:contentTypeDescription="Create a new document." ma:contentTypeScope="" ma:versionID="b55ced5fc181266c40505229f673b767">
  <xsd:schema xmlns:xsd="http://www.w3.org/2001/XMLSchema" xmlns:xs="http://www.w3.org/2001/XMLSchema" xmlns:p="http://schemas.microsoft.com/office/2006/metadata/properties" xmlns:ns2="3aafe9a4-bdfd-48c9-91a5-000769bd97a8" xmlns:ns3="e86962ce-c193-48ef-931f-6d78141781c9" xmlns:ns4="http://schemas.microsoft.com/sharepoint/v3/fields" targetNamespace="http://schemas.microsoft.com/office/2006/metadata/properties" ma:root="true" ma:fieldsID="e6cd416d986d9f0109b78128a17d9d05" ns2:_="" ns3:_="" ns4:_="">
    <xsd:import namespace="3aafe9a4-bdfd-48c9-91a5-000769bd97a8"/>
    <xsd:import namespace="e86962ce-c193-48ef-931f-6d78141781c9"/>
    <xsd:import namespace="http://schemas.microsoft.com/sharepoint/v3/fields"/>
    <xsd:element name="properties">
      <xsd:complexType>
        <xsd:sequence>
          <xsd:element name="documentManagement">
            <xsd:complexType>
              <xsd:all>
                <xsd:element ref="ns2:Date" minOccurs="0"/>
                <xsd:element ref="ns2:Sub_x0020_Folder_x0020_1" minOccurs="0"/>
                <xsd:element ref="ns2:Sub_x0020_Folder_x0020_2" minOccurs="0"/>
                <xsd:element ref="ns2:Project_x0020_Name" minOccurs="0"/>
                <xsd:element ref="ns3:National_x0020_Office_x0020_Document_x0020_Categories" minOccurs="0"/>
                <xsd:element ref="ns2:Sub_x0020_Folder_x0020_3" minOccurs="0"/>
                <xsd:element ref="ns4:_DCDateModified" minOccurs="0"/>
                <xsd:element ref="ns2:Program_x0020_Name" minOccurs="0"/>
                <xsd:element ref="ns2:Committe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fe9a4-bdfd-48c9-91a5-000769bd97a8" elementFormDefault="qualified">
    <xsd:import namespace="http://schemas.microsoft.com/office/2006/documentManagement/types"/>
    <xsd:import namespace="http://schemas.microsoft.com/office/infopath/2007/PartnerControls"/>
    <xsd:element name="Date" ma:index="8" nillable="true" ma:displayName="Meeting Date" ma:format="DateOnly" ma:internalName="Date">
      <xsd:simpleType>
        <xsd:restriction base="dms:DateTime"/>
      </xsd:simpleType>
    </xsd:element>
    <xsd:element name="Sub_x0020_Folder_x0020_1" ma:index="9" nillable="true" ma:displayName="Meeting / Category" ma:default="Meetings" ma:format="Dropdown" ma:internalName="Sub_x0020_Folder_x0020_1">
      <xsd:simpleType>
        <xsd:restriction base="dms:Choice">
          <xsd:enumeration value="Status Tracking"/>
          <xsd:enumeration value="Planning"/>
          <xsd:enumeration value="Meetings"/>
          <xsd:enumeration value="Governance"/>
          <xsd:enumeration value="Shared Services"/>
          <xsd:enumeration value="TOY NSG"/>
          <xsd:enumeration value="TOY PSS PSG"/>
          <xsd:enumeration value="TOY PSS CAG"/>
          <xsd:enumeration value="Business Planning"/>
          <xsd:enumeration value="Org Design / Structure"/>
          <xsd:enumeration value="Administration"/>
          <xsd:enumeration value="Project Document"/>
          <xsd:enumeration value="Data Request 1"/>
          <xsd:enumeration value="Data Request 2"/>
          <xsd:enumeration value="Event"/>
          <xsd:enumeration value="ATK Output"/>
          <xsd:enumeration value="Bendelta Output"/>
          <xsd:enumeration value="Benefits Allocation"/>
          <xsd:enumeration value="Communications"/>
          <xsd:enumeration value="HR"/>
        </xsd:restriction>
      </xsd:simpleType>
    </xsd:element>
    <xsd:element name="Sub_x0020_Folder_x0020_2" ma:index="10" nillable="true" ma:displayName="Document Type" ma:default="Letter" ma:format="Dropdown" ma:internalName="Sub_x0020_Folder_x0020_2">
      <xsd:simpleType>
        <xsd:restriction base="dms:Choice">
          <xsd:enumeration value="Letter"/>
          <xsd:enumeration value="Agenda"/>
          <xsd:enumeration value="Report"/>
          <xsd:enumeration value="Minutes"/>
          <xsd:enumeration value="Meetings"/>
          <xsd:enumeration value="Charter/TOR"/>
          <xsd:enumeration value="Diagram"/>
          <xsd:enumeration value="Proposal"/>
          <xsd:enumeration value="Workplan"/>
          <xsd:enumeration value="Email"/>
          <xsd:enumeration value="Receipt"/>
          <xsd:enumeration value="Manual"/>
          <xsd:enumeration value="Presentation"/>
          <xsd:enumeration value="Constitution"/>
          <xsd:enumeration value="Agreement"/>
          <xsd:enumeration value="Document"/>
          <xsd:enumeration value="Project Plan"/>
          <xsd:enumeration value="WBS"/>
          <xsd:enumeration value="Timeline"/>
          <xsd:enumeration value="ATS"/>
          <xsd:enumeration value="Data"/>
          <xsd:enumeration value="Interview Document"/>
          <xsd:enumeration value="Attendance List"/>
          <xsd:enumeration value="Conference Speaker"/>
          <xsd:enumeration value="Actions Liist"/>
          <xsd:enumeration value="Individual Workplan"/>
          <xsd:enumeration value="Risk Register"/>
          <xsd:enumeration value="Project Update"/>
          <xsd:enumeration value="Mtg Pk Attachment"/>
          <xsd:enumeration value="EOI"/>
          <xsd:enumeration value="Job Application"/>
        </xsd:restriction>
      </xsd:simpleType>
    </xsd:element>
    <xsd:element name="Project_x0020_Name" ma:index="11" nillable="true" ma:displayName="Project Name" ma:format="Dropdown" ma:internalName="Project_x0020_Name">
      <xsd:simpleType>
        <xsd:restriction base="dms:Choice">
          <xsd:enumeration value="Towards One Y"/>
          <xsd:enumeration value="Y Australia"/>
          <xsd:enumeration value="Procurement and Shared Services"/>
          <xsd:enumeration value="EYP/01 - WhyNot Campaign Phase Two, 2018-19"/>
          <xsd:enumeration value="EYP/02 - National Brand Architecture"/>
          <xsd:enumeration value="EYP/03 - Adoption and Implementation of the Youth Empowerment Framework"/>
          <xsd:enumeration value="EYP/04 - Implementation of the National Outcomes Framework"/>
          <xsd:enumeration value="EYP/05 Youth Empowerment-Global Change Agent Program"/>
          <xsd:enumeration value="EYP/06 Youth Empowerment-CEO For The Day"/>
          <xsd:enumeration value="EYP/07 Youth Empowerment- Two-way Mentoring Program"/>
          <xsd:enumeration value="TNM/01 - Procurement and Shared Services"/>
          <xsd:enumeration value="TNM/01a - TSG Negotiations"/>
          <xsd:enumeration value="TNM/01b - Utilities"/>
          <xsd:enumeration value="TNM/01c - Groceries"/>
          <xsd:enumeration value="TNM/01d - Facilities Management"/>
          <xsd:enumeration value="TNM/01e - Waste Management"/>
          <xsd:enumeration value="TNM/01f - Telco"/>
          <xsd:enumeration value="TNM/02 - Finalisation and Consultation of Movement Strategic Plan"/>
          <xsd:enumeration value="PCI/03 - Child and Family workplan implementation project"/>
          <xsd:enumeration value="PCI/04 - Priority One Standards Review"/>
          <xsd:enumeration value="PCI/06 - Leadership Team: NLT"/>
          <xsd:enumeration value="PCI/10 - Review of the Movement position in relation to the National Redress Scheme"/>
          <xsd:enumeration value="PCI/11 - Review of RTO Model 2018"/>
          <xsd:enumeration value="PCI/12 National 2020 Subscription Strategy &amp; Reserves Policy Development"/>
          <xsd:enumeration value="PCI/13 - Develop Membership Review Program &amp; Compliance System"/>
          <xsd:enumeration value="PCI/14-Centralised Child Safety Unit"/>
          <xsd:enumeration value="SSE/01 - 2018 YMCA Convention AGM 23rd and 24th November - Melbourne and associated meetings"/>
          <xsd:enumeration value="SSE/02 - CEO Forum 19th and 20th September - Melbourne and associated meetings"/>
          <xsd:enumeration value="SSE/03 - CEO Forum 18th and 19th April - Melbourne and associated meetings"/>
          <xsd:enumeration value="SSE/04 - CEO/President's Forum 21st - 23rd June - Brisbane and associated meetings"/>
          <xsd:enumeration value="SSE/05 Hosting of the National General Secretaries Meeting"/>
          <xsd:enumeration value="SSE/06 - President's Forum 15th September - Melbourne"/>
          <xsd:enumeration value="SSE/07- CEO &amp; Presidents Forums 8-9 Feb 2019"/>
          <xsd:enumeration value="YA/01 - YMCA Australia ACF Re-Accreditation"/>
          <xsd:enumeration value="YA/02 - Governance Standards Audit"/>
          <xsd:enumeration value="YA/07 - YMCA Australia-YMCA Services Transition Project"/>
          <xsd:enumeration value="YA/08- YMCA Australia Extranet Audit"/>
          <xsd:enumeration value="YMCA Australia Website Upgrade"/>
          <xsd:enumeration value="Strategic Planning Day 9th/10th February 2018"/>
          <xsd:enumeration value="Y Australia / E-Store Transition"/>
        </xsd:restriction>
      </xsd:simpleType>
    </xsd:element>
    <xsd:element name="Sub_x0020_Folder_x0020_3" ma:index="13" nillable="true" ma:displayName="Workstream" ma:default="Cost Modelling / Technology Roadmap" ma:format="Dropdown" ma:internalName="Sub_x0020_Folder_x0020_3">
      <xsd:simpleType>
        <xsd:restriction base="dms:Choice">
          <xsd:enumeration value="Planning"/>
          <xsd:enumeration value="PMO"/>
          <xsd:enumeration value="Cost Modelling / Technology Roadmap"/>
          <xsd:enumeration value="Governance"/>
          <xsd:enumeration value="Strategic Alignment"/>
          <xsd:enumeration value="Towards One Y"/>
          <xsd:enumeration value="Procurement Diagnostic"/>
          <xsd:enumeration value="Presidents Forum"/>
          <xsd:enumeration value="CEO Forum"/>
          <xsd:enumeration value="Nil"/>
          <xsd:enumeration value="Project Governance"/>
          <xsd:enumeration value="Procurement Wave 1 - TSG Negotiations"/>
          <xsd:enumeration value="Procurement Wave 1 - Utilities"/>
          <xsd:enumeration value="Procurement Wave 1 - Groceries"/>
          <xsd:enumeration value="Procurement Wave 1 - FM &amp; Waste"/>
          <xsd:enumeration value="Procurement Wave 1 - Telco"/>
          <xsd:enumeration value="Chief Procurement Officer"/>
        </xsd:restriction>
      </xsd:simpleType>
    </xsd:element>
    <xsd:element name="Program_x0020_Name" ma:index="15" nillable="true" ma:displayName="Program Name" ma:format="Dropdown" ma:internalName="Program_x0020_Name">
      <xsd:simpleType>
        <xsd:restriction base="dms:Choice">
          <xsd:enumeration value="Empowered Young People"/>
          <xsd:enumeration value="Positive Community Impact"/>
          <xsd:enumeration value="Strong Social Enterprise"/>
          <xsd:enumeration value="A True National Movement"/>
          <xsd:enumeration value="Towards One Y"/>
          <xsd:enumeration value="YMCA Australia"/>
        </xsd:restriction>
      </xsd:simpleType>
    </xsd:element>
    <xsd:element name="Committee" ma:index="16" nillable="true" ma:displayName="Committee" ma:default="Nil" ma:format="Dropdown" ma:internalName="Committee">
      <xsd:simpleType>
        <xsd:restriction base="dms:Choice">
          <xsd:enumeration value="TOY NSG"/>
          <xsd:enumeration value="TOY PSS PSG"/>
          <xsd:enumeration value="TOY PSS CAG"/>
          <xsd:enumeration value="TOY PSS Governance Working Group"/>
          <xsd:enumeration value="TOY PSS Cost Modelling Working Group"/>
          <xsd:enumeration value="TOY Belief Council"/>
          <xsd:enumeration value="TOY Child and Family Leadership Team"/>
          <xsd:enumeration value="TOY Child Safety Leadership Team"/>
          <xsd:enumeration value="TOY National Leadership Team"/>
          <xsd:enumeration value="TOY Gymnastics Leadership Team"/>
          <xsd:enumeration value="TOY National Outcomes Leadership Team"/>
          <xsd:enumeration value="TOY Youth Working Group"/>
          <xsd:enumeration value="Nil"/>
          <xsd:enumeration value="Strategic Alignment PSG"/>
          <xsd:enumeration value="Proc Wave 1 - TSG Working Group"/>
          <xsd:enumeration value="Proc Wave 1 - Utilities Working Group"/>
          <xsd:enumeration value="Proc Wave 1 - Groceries Working Group"/>
          <xsd:enumeration value="Proc Wave 1 - FM &amp; Waste"/>
          <xsd:enumeration value="Y Services (E-Store)"/>
        </xsd:restriction>
      </xsd:simpleType>
    </xsd:element>
  </xsd:schema>
  <xsd:schema xmlns:xsd="http://www.w3.org/2001/XMLSchema" xmlns:xs="http://www.w3.org/2001/XMLSchema" xmlns:dms="http://schemas.microsoft.com/office/2006/documentManagement/types" xmlns:pc="http://schemas.microsoft.com/office/infopath/2007/PartnerControls" targetNamespace="e86962ce-c193-48ef-931f-6d78141781c9" elementFormDefault="qualified">
    <xsd:import namespace="http://schemas.microsoft.com/office/2006/documentManagement/types"/>
    <xsd:import namespace="http://schemas.microsoft.com/office/infopath/2007/PartnerControls"/>
    <xsd:element name="National_x0020_Office_x0020_Document_x0020_Categories" ma:index="12" nillable="true" ma:displayName="National Office Document Categories" ma:list="{725f7879-ef5d-44d5-bdd6-f046e741fb80}" ma:internalName="National_x0020_Office_x0020_Document_x0020_Categories" ma:showField="Title" ma:web="e86962ce-c193-48ef-931f-6d78141781c9">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Modified" ma:index="14" nillable="true" ma:displayName="Date Modified" ma:description="The date on which this resource was last modified" ma:format="DateTime" ma:internalName="_DCDateModifi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gram_x0020_Name xmlns="3aafe9a4-bdfd-48c9-91a5-000769bd97a8">Towards One Y</Program_x0020_Name>
    <Sub_x0020_Folder_x0020_1 xmlns="3aafe9a4-bdfd-48c9-91a5-000769bd97a8">Administration</Sub_x0020_Folder_x0020_1>
    <_DCDateModified xmlns="http://schemas.microsoft.com/sharepoint/v3/fields" xsi:nil="true"/>
    <National_x0020_Office_x0020_Document_x0020_Categories xmlns="e86962ce-c193-48ef-931f-6d78141781c9">1</National_x0020_Office_x0020_Document_x0020_Categories>
    <Project_x0020_Name xmlns="3aafe9a4-bdfd-48c9-91a5-000769bd97a8">Towards One Y</Project_x0020_Name>
    <Date xmlns="3aafe9a4-bdfd-48c9-91a5-000769bd97a8" xsi:nil="true"/>
    <Sub_x0020_Folder_x0020_2 xmlns="3aafe9a4-bdfd-48c9-91a5-000769bd97a8">Presentation</Sub_x0020_Folder_x0020_2>
    <Sub_x0020_Folder_x0020_3 xmlns="3aafe9a4-bdfd-48c9-91a5-000769bd97a8">PMO</Sub_x0020_Folder_x0020_3>
    <Committee xmlns="3aafe9a4-bdfd-48c9-91a5-000769bd97a8">Nil</Committee>
  </documentManagement>
</p:properties>
</file>

<file path=customXml/itemProps1.xml><?xml version="1.0" encoding="utf-8"?>
<ds:datastoreItem xmlns:ds="http://schemas.openxmlformats.org/officeDocument/2006/customXml" ds:itemID="{CEBB9B37-C0BC-47A8-98F4-DFD730DE5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afe9a4-bdfd-48c9-91a5-000769bd97a8"/>
    <ds:schemaRef ds:uri="e86962ce-c193-48ef-931f-6d78141781c9"/>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A4C4B9-A12A-4B36-BBF5-EFA7871DBD01}">
  <ds:schemaRefs>
    <ds:schemaRef ds:uri="http://schemas.microsoft.com/sharepoint/v3/contenttype/forms"/>
  </ds:schemaRefs>
</ds:datastoreItem>
</file>

<file path=customXml/itemProps3.xml><?xml version="1.0" encoding="utf-8"?>
<ds:datastoreItem xmlns:ds="http://schemas.openxmlformats.org/officeDocument/2006/customXml" ds:itemID="{C18A2342-6E9D-4326-A408-A6254B3F4B4E}">
  <ds:schemaRef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3aafe9a4-bdfd-48c9-91a5-000769bd97a8"/>
    <ds:schemaRef ds:uri="http://schemas.microsoft.com/office/infopath/2007/PartnerControls"/>
    <ds:schemaRef ds:uri="http://schemas.microsoft.com/sharepoint/v3/fields"/>
    <ds:schemaRef ds:uri="e86962ce-c193-48ef-931f-6d78141781c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9625</TotalTime>
  <Words>1380</Words>
  <Application>Microsoft Office PowerPoint</Application>
  <PresentationFormat>Widescreen</PresentationFormat>
  <Paragraphs>127</Paragraphs>
  <Slides>16</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Century Gothic</vt:lpstr>
      <vt:lpstr>HelveticaNeue LT 55 Roman</vt:lpstr>
      <vt:lpstr>Wingdings</vt:lpstr>
      <vt:lpstr>Office Theme</vt:lpstr>
      <vt:lpstr>1_Office Theme</vt:lpstr>
      <vt:lpstr>PowerPoint Presentation</vt:lpstr>
      <vt:lpstr>The Y NSW: Who are we?</vt:lpstr>
      <vt:lpstr>The Y OSHC</vt:lpstr>
      <vt:lpstr>Why OSHC?</vt:lpstr>
      <vt:lpstr>Our Program</vt:lpstr>
      <vt:lpstr>Our Team</vt:lpstr>
      <vt:lpstr>Kindy Children</vt:lpstr>
      <vt:lpstr>Our Fees</vt:lpstr>
      <vt:lpstr>Programs</vt:lpstr>
      <vt:lpstr>Before School Care</vt:lpstr>
      <vt:lpstr>After School Care</vt:lpstr>
      <vt:lpstr>Vacation Care</vt:lpstr>
      <vt:lpstr>Before and After School Care  Sample Program</vt:lpstr>
      <vt:lpstr>Enrolments</vt:lpstr>
      <vt:lpstr>Covid Safe</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 McDonald</dc:creator>
  <cp:lastModifiedBy>Raelene Radford</cp:lastModifiedBy>
  <cp:revision>256</cp:revision>
  <cp:lastPrinted>2019-02-18T02:27:50Z</cp:lastPrinted>
  <dcterms:created xsi:type="dcterms:W3CDTF">2018-02-05T01:26:40Z</dcterms:created>
  <dcterms:modified xsi:type="dcterms:W3CDTF">2022-09-09T02:58:47Z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0x010100E349A717D53CB842AABFC1CFE3245E58</vt:lpwstr>
  </property>
</Properties>
</file>